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86"/>
  </p:notesMasterIdLst>
  <p:handoutMasterIdLst>
    <p:handoutMasterId r:id="rId87"/>
  </p:handoutMasterIdLst>
  <p:sldIdLst>
    <p:sldId id="681" r:id="rId2"/>
    <p:sldId id="600" r:id="rId3"/>
    <p:sldId id="685" r:id="rId4"/>
    <p:sldId id="786" r:id="rId5"/>
    <p:sldId id="787" r:id="rId6"/>
    <p:sldId id="1080" r:id="rId7"/>
    <p:sldId id="1083" r:id="rId8"/>
    <p:sldId id="1084" r:id="rId9"/>
    <p:sldId id="1085" r:id="rId10"/>
    <p:sldId id="1086" r:id="rId11"/>
    <p:sldId id="1087" r:id="rId12"/>
    <p:sldId id="1089" r:id="rId13"/>
    <p:sldId id="1088" r:id="rId14"/>
    <p:sldId id="1090" r:id="rId15"/>
    <p:sldId id="1091" r:id="rId16"/>
    <p:sldId id="1092" r:id="rId17"/>
    <p:sldId id="1093" r:id="rId18"/>
    <p:sldId id="1094" r:id="rId19"/>
    <p:sldId id="788" r:id="rId20"/>
    <p:sldId id="1081" r:id="rId21"/>
    <p:sldId id="789" r:id="rId22"/>
    <p:sldId id="790" r:id="rId23"/>
    <p:sldId id="791" r:id="rId24"/>
    <p:sldId id="792" r:id="rId25"/>
    <p:sldId id="1073" r:id="rId26"/>
    <p:sldId id="793" r:id="rId27"/>
    <p:sldId id="794" r:id="rId28"/>
    <p:sldId id="795" r:id="rId29"/>
    <p:sldId id="796" r:id="rId30"/>
    <p:sldId id="1074" r:id="rId31"/>
    <p:sldId id="797" r:id="rId32"/>
    <p:sldId id="1079" r:id="rId33"/>
    <p:sldId id="798" r:id="rId34"/>
    <p:sldId id="799" r:id="rId35"/>
    <p:sldId id="801" r:id="rId36"/>
    <p:sldId id="1077" r:id="rId37"/>
    <p:sldId id="975" r:id="rId38"/>
    <p:sldId id="909" r:id="rId39"/>
    <p:sldId id="1057" r:id="rId40"/>
    <p:sldId id="1056" r:id="rId41"/>
    <p:sldId id="1059" r:id="rId42"/>
    <p:sldId id="1060" r:id="rId43"/>
    <p:sldId id="1061" r:id="rId44"/>
    <p:sldId id="1064" r:id="rId45"/>
    <p:sldId id="1066" r:id="rId46"/>
    <p:sldId id="1062" r:id="rId47"/>
    <p:sldId id="1065" r:id="rId48"/>
    <p:sldId id="1067" r:id="rId49"/>
    <p:sldId id="1063" r:id="rId50"/>
    <p:sldId id="1068" r:id="rId51"/>
    <p:sldId id="1069" r:id="rId52"/>
    <p:sldId id="1070" r:id="rId53"/>
    <p:sldId id="1071" r:id="rId54"/>
    <p:sldId id="1072" r:id="rId55"/>
    <p:sldId id="1082" r:id="rId56"/>
    <p:sldId id="1075" r:id="rId57"/>
    <p:sldId id="1076" r:id="rId58"/>
    <p:sldId id="1078" r:id="rId59"/>
    <p:sldId id="1095" r:id="rId60"/>
    <p:sldId id="1096" r:id="rId61"/>
    <p:sldId id="1098" r:id="rId62"/>
    <p:sldId id="1097" r:id="rId63"/>
    <p:sldId id="1099" r:id="rId64"/>
    <p:sldId id="1100" r:id="rId65"/>
    <p:sldId id="807" r:id="rId66"/>
    <p:sldId id="808" r:id="rId67"/>
    <p:sldId id="809" r:id="rId68"/>
    <p:sldId id="1101" r:id="rId69"/>
    <p:sldId id="1106" r:id="rId70"/>
    <p:sldId id="1107" r:id="rId71"/>
    <p:sldId id="1108" r:id="rId72"/>
    <p:sldId id="1109" r:id="rId73"/>
    <p:sldId id="1110" r:id="rId74"/>
    <p:sldId id="1102" r:id="rId75"/>
    <p:sldId id="1103" r:id="rId76"/>
    <p:sldId id="811" r:id="rId77"/>
    <p:sldId id="813" r:id="rId78"/>
    <p:sldId id="814" r:id="rId79"/>
    <p:sldId id="821" r:id="rId80"/>
    <p:sldId id="815" r:id="rId81"/>
    <p:sldId id="816" r:id="rId82"/>
    <p:sldId id="823" r:id="rId83"/>
    <p:sldId id="1104" r:id="rId84"/>
    <p:sldId id="1105" r:id="rId85"/>
  </p:sldIdLst>
  <p:sldSz cx="9144000" cy="6858000" type="screen4x3"/>
  <p:notesSz cx="6858000" cy="9144000"/>
  <p:defaultTextStyle>
    <a:lvl1pPr marL="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9pPr>
    <a:extLst/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FF33"/>
    <a:srgbClr val="C3BE05"/>
    <a:srgbClr val="FF99FF"/>
    <a:srgbClr val="008000"/>
    <a:srgbClr val="CC00FF"/>
    <a:srgbClr val="FF3300"/>
    <a:srgbClr val="726E89"/>
    <a:srgbClr val="A00028"/>
    <a:srgbClr val="2A2A2E"/>
    <a:srgbClr val="0000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8FB837D-C827-4EFA-A057-4D05807E0F7C}" styleName="佈景主題樣式 1 - 輔色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4" autoAdjust="0"/>
    <p:restoredTop sz="75837" autoAdjust="0"/>
  </p:normalViewPr>
  <p:slideViewPr>
    <p:cSldViewPr>
      <p:cViewPr varScale="1">
        <p:scale>
          <a:sx n="115" d="100"/>
          <a:sy n="115" d="100"/>
        </p:scale>
        <p:origin x="124" y="8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-2568"/>
    </p:cViewPr>
  </p:sorterViewPr>
  <p:notesViewPr>
    <p:cSldViewPr>
      <p:cViewPr varScale="1">
        <p:scale>
          <a:sx n="62" d="100"/>
          <a:sy n="62" d="100"/>
        </p:scale>
        <p:origin x="-2410" y="-7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theme" Target="theme/theme1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handoutMaster" Target="handoutMasters/handout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l">
              <a:defRPr sz="1200"/>
            </a:lvl1pPr>
            <a:extLst/>
          </a:lstStyle>
          <a:p>
            <a:endParaRPr lang="en-US" dirty="0"/>
          </a:p>
        </p:txBody>
      </p:sp>
      <p:sp>
        <p:nvSpPr>
          <p:cNvPr id="3" name="Rectangle 3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r">
              <a:defRPr sz="1200"/>
            </a:lvl1pPr>
            <a:extLst/>
          </a:lstStyle>
          <a:p>
            <a:fld id="{68F88C59-319B-4332-9A1D-2A62CFCB00D8}" type="datetimeFigureOut">
              <a:rPr lang="en-US" smtClean="0"/>
              <a:pPr/>
              <a:t>11/16/2023</a:t>
            </a:fld>
            <a:endParaRPr lang="en-US" dirty="0"/>
          </a:p>
        </p:txBody>
      </p:sp>
      <p:sp>
        <p:nvSpPr>
          <p:cNvPr id="4" name="Rectangle 4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l">
              <a:defRPr sz="1200"/>
            </a:lvl1pPr>
            <a:extLst/>
          </a:lstStyle>
          <a:p>
            <a:endParaRPr lang="en-US" dirty="0"/>
          </a:p>
        </p:txBody>
      </p:sp>
      <p:sp>
        <p:nvSpPr>
          <p:cNvPr id="5" name="Rectangle 5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r">
              <a:defRPr sz="1200"/>
            </a:lvl1pPr>
            <a:extLst/>
          </a:lstStyle>
          <a:p>
            <a:fld id="{B16A41B8-7DC3-4DB6-84E4-E105629EAA3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51232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9T13:50:11.93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2263 1969 24575,'-122'-2'0,"0"-5"0,-191-37 0,220 24 0,1-5 0,1-4 0,-161-75 0,0-26 0,-291-204 0,345 188 0,175 126 0,1-1 0,0-1 0,2-1 0,0 0 0,-30-51 0,45 65 0,1 0 0,0 0 0,1-1 0,0 1 0,1-1 0,0 0 0,0 0 0,0-14 0,2-11 0,3-38 0,1 10 0,-3 33 0,2 0 0,0 1 0,2 0 0,2-1 0,0 2 0,2-1 0,13-29 0,-14 40 0,1 0 0,1 1 0,1-1 0,0 2 0,1 0 0,1 0 0,0 1 0,1 1 0,1 0 0,0 1 0,26-17 0,-8 11 0,1 1 0,1 2 0,0 1 0,55-14 0,155-24 0,-47 26 0,217-1 0,205 31 0,-536 0 0,0 4 0,-1 3 0,0 4 0,-1 4 0,125 43 0,381 191 0,-552-236 0,0 1 0,-2 2 0,0 2 0,58 46 0,-87-62 0,-1 1 0,0-1 0,0 1 0,0 0 0,0 0 0,-1 0 0,0 0 0,-1 0 0,1 1 0,-1 0 0,0-1 0,-1 1 0,0 0 0,0 0 0,0 0 0,-1-1 0,0 1 0,-1 12 0,-1 0 0,-1-1 0,-1 1 0,-1-1 0,0 0 0,-14 30 0,-3-7 0,-2-1 0,-1-1 0,-2-1 0,-62 66 0,39-53 0,-106 84 0,143-126 0,-1 0 0,0 0 0,0-2 0,0 0 0,-1 0 0,-31 8 0,1-4 0,-50 5 0,55-11 0,-81 22 0,79-13 0,-11 4 0,-71 15 0,91-26 0,0 2 0,1 1 0,0 2 0,-58 30 0,69-32 43,-1-2 0,-39 11 0,-10 3-1537,55-15-5332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9T13:50:13.89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732 1 24575,'-9'0'0,"-174"4"0,144-1 0,0 2 0,-64 16 0,75-15 0,-1-1 0,0-1 0,0-2 0,-43-1 0,-21 1 0,38 7-1365,32-4-5461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l">
              <a:defRPr sz="1200"/>
            </a:lvl1pPr>
            <a:extLst/>
          </a:lstStyle>
          <a:p>
            <a:endParaRPr lang="en-US" dirty="0"/>
          </a:p>
        </p:txBody>
      </p:sp>
      <p:sp>
        <p:nvSpPr>
          <p:cNvPr id="3" name="Rectangle 3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r">
              <a:defRPr sz="1200"/>
            </a:lvl1pPr>
            <a:extLst/>
          </a:lstStyle>
          <a:p>
            <a:fld id="{968B300D-05F0-4B43-940D-46DED5A791AD}" type="datetimeFigureOut">
              <a:rPr lang="en-US" smtClean="0"/>
              <a:pPr/>
              <a:t>11/16/2023</a:t>
            </a:fld>
            <a:endParaRPr lang="en-US" dirty="0"/>
          </a:p>
        </p:txBody>
      </p:sp>
      <p:sp>
        <p:nvSpPr>
          <p:cNvPr id="4" name="Rectangle 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rtlCol="0" anchor="ctr"/>
          <a:lstStyle/>
          <a:p>
            <a:endParaRPr lang="en-US" dirty="0"/>
          </a:p>
        </p:txBody>
      </p:sp>
      <p:sp>
        <p:nvSpPr>
          <p:cNvPr id="5" name="Rectangle 5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6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l">
              <a:defRPr sz="1200"/>
            </a:lvl1pPr>
            <a:extLst/>
          </a:lstStyle>
          <a:p>
            <a:endParaRPr lang="en-US" dirty="0"/>
          </a:p>
        </p:txBody>
      </p:sp>
      <p:sp>
        <p:nvSpPr>
          <p:cNvPr id="7" name="Rectangle 7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r">
              <a:defRPr sz="1200"/>
            </a:lvl1pPr>
            <a:extLst/>
          </a:lstStyle>
          <a:p>
            <a:fld id="{9B26CD33-4337-4529-948A-94F6960B237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37874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rtl="0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>
      <a:defRPr sz="1200" kern="1200">
        <a:solidFill>
          <a:schemeClr val="tx1"/>
        </a:solidFill>
        <a:latin typeface="+mn-lt"/>
        <a:ea typeface="+mn-ea"/>
        <a:cs typeface="+mn-cs"/>
      </a:defRPr>
    </a:lvl9pPr>
    <a:extLst/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07933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26222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42838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17745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59606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0895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33365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84298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65215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90279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17984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956517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119491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440651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204415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608995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998249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827361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355030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710220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027447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50506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955524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640605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58835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https://www.techbang.com/posts/44430-three-laws-of-robotics-is-too-simple-google-ceo-made-ai-ten-principles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04190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202452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739107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430394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196348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636347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044821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96712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563892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337734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464991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174183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00677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https://www.techbang.com/posts/44430-three-laws-of-robotics-is-too-simple-google-ceo-made-ai-ten-principles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948803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089754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976299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https://www.techbang.com/posts/44430-three-laws-of-robotics-is-too-simple-google-ceo-made-ai-ten-principles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405142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294934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28410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120573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367190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56593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390991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536775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454581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866163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https://www.techbang.com/posts/44430-three-laws-of-robotics-is-too-simple-google-ceo-made-ai-ten-principles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965841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701330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123404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67938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003025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https://www.techbang.com/posts/44430-three-laws-of-robotics-is-too-simple-google-ceo-made-ai-ten-principles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577142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750889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61939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367596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008231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9981477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3042764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9933883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73683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47906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6548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9937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lbum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7"/>
          <p:cNvSpPr>
            <a:spLocks noGrp="1"/>
          </p:cNvSpPr>
          <p:nvPr>
            <p:ph type="title" hasCustomPrompt="1"/>
          </p:nvPr>
        </p:nvSpPr>
        <p:spPr>
          <a:xfrm>
            <a:off x="228601" y="3962400"/>
            <a:ext cx="8298485" cy="1066800"/>
          </a:xfrm>
        </p:spPr>
        <p:txBody>
          <a:bodyPr bIns="0"/>
          <a:lstStyle>
            <a:lvl1pPr algn="r" eaLnBrk="1" latinLnBrk="0" hangingPunct="1">
              <a:defRPr kumimoji="0" lang="en-US" dirty="0"/>
            </a:lvl1pPr>
            <a:extLst/>
          </a:lstStyle>
          <a:p>
            <a:r>
              <a:rPr kumimoji="0" lang="en-US" dirty="0"/>
              <a:t>Click to add photo album title</a:t>
            </a:r>
          </a:p>
        </p:txBody>
      </p:sp>
      <p:sp>
        <p:nvSpPr>
          <p:cNvPr id="30" name="Rectangle 7"/>
          <p:cNvSpPr>
            <a:spLocks/>
          </p:cNvSpPr>
          <p:nvPr/>
        </p:nvSpPr>
        <p:spPr>
          <a:xfrm>
            <a:off x="453736" y="5181600"/>
            <a:ext cx="8229600" cy="11430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/>
            </a:pPr>
            <a:endParaRPr kumimoji="0" lang="en-US" sz="3200" b="0" i="1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9" name="Rectangle 7"/>
          <p:cNvSpPr>
            <a:spLocks noGrp="1"/>
          </p:cNvSpPr>
          <p:nvPr>
            <p:ph type="body" sz="quarter" idx="10" hasCustomPrompt="1"/>
          </p:nvPr>
        </p:nvSpPr>
        <p:spPr>
          <a:xfrm>
            <a:off x="2133600" y="5133975"/>
            <a:ext cx="6386946" cy="1219200"/>
          </a:xfrm>
        </p:spPr>
        <p:txBody>
          <a:bodyPr vert="horz" tIns="0" anchor="t" anchorCtr="0">
            <a:noAutofit/>
          </a:bodyPr>
          <a:lstStyle>
            <a:lvl1pPr marL="0" marR="0" indent="0" algn="r" rtl="0" eaLnBrk="1" latinLnBrk="0" hangingPunct="1">
              <a:spcBef>
                <a:spcPct val="20000"/>
              </a:spcBef>
              <a:buFontTx/>
              <a:buNone/>
              <a:defRPr kumimoji="0" sz="1800" b="0" i="0" cap="none" spc="0" baseline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zh-TW" altLang="en-US" sz="2400" b="0" i="0" dirty="0">
                <a:solidFill>
                  <a:srgbClr val="000000"/>
                </a:solidFill>
                <a:latin typeface="新細明體"/>
                <a:ea typeface="+mn-ea"/>
                <a:cs typeface="新細明體"/>
              </a:rPr>
              <a:t>按一下以新增日期及其他詳細資料</a:t>
            </a:r>
            <a:endParaRPr kumimoji="0" lang="en-US" dirty="0"/>
          </a:p>
        </p:txBody>
      </p:sp>
      <p:sp>
        <p:nvSpPr>
          <p:cNvPr id="27" name="Rectangle 6"/>
          <p:cNvSpPr>
            <a:spLocks noGrp="1"/>
          </p:cNvSpPr>
          <p:nvPr>
            <p:ph type="pic" sz="quarter" idx="11"/>
          </p:nvPr>
        </p:nvSpPr>
        <p:spPr>
          <a:xfrm>
            <a:off x="6096000" y="1600200"/>
            <a:ext cx="2286000" cy="2286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/>
          <a:lstStyle/>
          <a:p>
            <a:pPr algn="ctr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6" name="Rectangle 5"/>
          <p:cNvSpPr/>
          <p:nvPr userDrawn="1"/>
        </p:nvSpPr>
        <p:spPr>
          <a:xfrm>
            <a:off x="176844" y="186904"/>
            <a:ext cx="8763000" cy="6213896"/>
          </a:xfrm>
          <a:prstGeom prst="rect">
            <a:avLst/>
          </a:prstGeom>
          <a:noFill/>
          <a:ln w="9525" cap="rnd" cmpd="sng" algn="ctr">
            <a:solidFill>
              <a:schemeClr val="bg1">
                <a:tint val="85000"/>
              </a:schemeClr>
            </a:solidFill>
            <a:prstDash val="dash"/>
          </a:ln>
          <a:effectLst>
            <a:outerShdw blurRad="25400" dist="12700" dir="5400000" algn="tl" rotWithShape="0">
              <a:schemeClr val="bg1">
                <a:alpha val="60000"/>
              </a:scheme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0" lang="en-US" dirty="0"/>
          </a:p>
        </p:txBody>
      </p:sp>
      <p:sp>
        <p:nvSpPr>
          <p:cNvPr id="11" name="Rectangle 10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11/16/2023</a:t>
            </a:fld>
            <a:endParaRPr kumimoji="0" lang="en-US" dirty="0"/>
          </a:p>
        </p:txBody>
      </p:sp>
      <p:sp>
        <p:nvSpPr>
          <p:cNvPr id="12" name="Rectangle 1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3" name="Rectangle 12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-Up Landscap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"/>
          <p:cNvSpPr>
            <a:spLocks noGrp="1" noChangeAspect="1"/>
          </p:cNvSpPr>
          <p:nvPr>
            <p:ph type="pic" sz="quarter" idx="11"/>
          </p:nvPr>
        </p:nvSpPr>
        <p:spPr>
          <a:xfrm>
            <a:off x="4663440" y="3403823"/>
            <a:ext cx="4023360" cy="301752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5" name="Rectangle 7"/>
          <p:cNvSpPr>
            <a:spLocks noGrp="1" noChangeAspect="1"/>
          </p:cNvSpPr>
          <p:nvPr>
            <p:ph type="pic" sz="quarter" idx="12"/>
          </p:nvPr>
        </p:nvSpPr>
        <p:spPr>
          <a:xfrm>
            <a:off x="457200" y="3403823"/>
            <a:ext cx="4023360" cy="301752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6" name="Rectangle 7"/>
          <p:cNvSpPr>
            <a:spLocks noGrp="1" noChangeAspect="1"/>
          </p:cNvSpPr>
          <p:nvPr>
            <p:ph type="pic" sz="quarter" idx="13"/>
          </p:nvPr>
        </p:nvSpPr>
        <p:spPr>
          <a:xfrm>
            <a:off x="4663440" y="228600"/>
            <a:ext cx="4023360" cy="301752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7" name="Rectangle 11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28600"/>
            <a:ext cx="4023360" cy="3017520"/>
          </a:xfrm>
        </p:spPr>
        <p:txBody>
          <a:bodyPr anchor="b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i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6" name="Rectangle 5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11/16/2023</a:t>
            </a:fld>
            <a:endParaRPr kumimoji="0" lang="en-US" dirty="0"/>
          </a:p>
        </p:txBody>
      </p:sp>
      <p:sp>
        <p:nvSpPr>
          <p:cNvPr id="7" name="Rectangle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-Up Mix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spect="1"/>
          </p:cNvSpPr>
          <p:nvPr>
            <p:ph type="pic" sz="quarter" idx="11"/>
          </p:nvPr>
        </p:nvSpPr>
        <p:spPr>
          <a:xfrm>
            <a:off x="5067300" y="3436620"/>
            <a:ext cx="3649900" cy="2889504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9" name="Rectangle 7"/>
          <p:cNvSpPr>
            <a:spLocks noGrp="1" noChangeAspect="1"/>
          </p:cNvSpPr>
          <p:nvPr>
            <p:ph type="pic" sz="quarter" idx="12"/>
          </p:nvPr>
        </p:nvSpPr>
        <p:spPr>
          <a:xfrm>
            <a:off x="426720" y="384048"/>
            <a:ext cx="4457700" cy="59436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0" name="Rectangle 7"/>
          <p:cNvSpPr>
            <a:spLocks noGrp="1" noChangeAspect="1"/>
          </p:cNvSpPr>
          <p:nvPr>
            <p:ph type="pic" sz="quarter" idx="13"/>
          </p:nvPr>
        </p:nvSpPr>
        <p:spPr>
          <a:xfrm>
            <a:off x="5067300" y="389332"/>
            <a:ext cx="3657600" cy="2887269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5" name="Rectangle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11/16/2023</a:t>
            </a:fld>
            <a:endParaRPr kumimoji="0" lang="en-US" dirty="0"/>
          </a:p>
        </p:txBody>
      </p:sp>
      <p:sp>
        <p:nvSpPr>
          <p:cNvPr id="6" name="Rectangle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4-Up Portrait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7"/>
          <p:cNvSpPr>
            <a:spLocks noGrp="1"/>
          </p:cNvSpPr>
          <p:nvPr>
            <p:ph type="pic" sz="quarter" idx="14"/>
          </p:nvPr>
        </p:nvSpPr>
        <p:spPr>
          <a:xfrm>
            <a:off x="2229297" y="228600"/>
            <a:ext cx="2285214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3" name="Rectangle 7"/>
          <p:cNvSpPr>
            <a:spLocks noGrp="1"/>
          </p:cNvSpPr>
          <p:nvPr>
            <p:ph type="pic" sz="quarter" idx="26"/>
          </p:nvPr>
        </p:nvSpPr>
        <p:spPr>
          <a:xfrm>
            <a:off x="2229297" y="3365392"/>
            <a:ext cx="2285214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0" name="Rectangle 7"/>
          <p:cNvSpPr>
            <a:spLocks noGrp="1" noChangeAspect="1"/>
          </p:cNvSpPr>
          <p:nvPr>
            <p:ph type="pic" sz="quarter" idx="25"/>
          </p:nvPr>
        </p:nvSpPr>
        <p:spPr>
          <a:xfrm>
            <a:off x="4672217" y="228600"/>
            <a:ext cx="2286000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7" name="Rectangle 7"/>
          <p:cNvSpPr>
            <a:spLocks noGrp="1"/>
          </p:cNvSpPr>
          <p:nvPr>
            <p:ph type="pic" sz="quarter" idx="27"/>
          </p:nvPr>
        </p:nvSpPr>
        <p:spPr>
          <a:xfrm>
            <a:off x="4667697" y="3365392"/>
            <a:ext cx="2285214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6" name="Rectangle 7"/>
          <p:cNvSpPr>
            <a:spLocks noGrp="1"/>
          </p:cNvSpPr>
          <p:nvPr>
            <p:ph type="body" sz="quarter" idx="16" hasCustomPrompt="1"/>
          </p:nvPr>
        </p:nvSpPr>
        <p:spPr>
          <a:xfrm>
            <a:off x="400497" y="1295400"/>
            <a:ext cx="1676400" cy="1905000"/>
          </a:xfrm>
        </p:spPr>
        <p:txBody>
          <a:bodyPr anchor="b" anchorCtr="0">
            <a:noAutofit/>
          </a:bodyPr>
          <a:lstStyle>
            <a:lvl1pPr marL="0" marR="0" indent="0" algn="r" rtl="0" eaLnBrk="1" latinLnBrk="0" hangingPunct="1">
              <a:spcBef>
                <a:spcPct val="20000"/>
              </a:spcBef>
              <a:buFontTx/>
              <a:buNone/>
              <a:defRPr kumimoji="0" sz="16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4" name="Rectangle 7"/>
          <p:cNvSpPr>
            <a:spLocks noGrp="1"/>
          </p:cNvSpPr>
          <p:nvPr>
            <p:ph type="body" sz="quarter" idx="29" hasCustomPrompt="1"/>
          </p:nvPr>
        </p:nvSpPr>
        <p:spPr>
          <a:xfrm>
            <a:off x="7086600" y="1295400"/>
            <a:ext cx="1676400" cy="1905000"/>
          </a:xfrm>
        </p:spPr>
        <p:txBody>
          <a:bodyPr anchor="b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4" name="Rectangle 7"/>
          <p:cNvSpPr>
            <a:spLocks noGrp="1"/>
          </p:cNvSpPr>
          <p:nvPr>
            <p:ph type="body" sz="quarter" idx="28" hasCustomPrompt="1"/>
          </p:nvPr>
        </p:nvSpPr>
        <p:spPr>
          <a:xfrm>
            <a:off x="400497" y="3352800"/>
            <a:ext cx="1676400" cy="1905000"/>
          </a:xfrm>
        </p:spPr>
        <p:txBody>
          <a:bodyPr anchor="t" anchorCtr="0"/>
          <a:lstStyle>
            <a:lvl1pPr marL="0" marR="0" indent="0" algn="r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3" name="Rectangle 7"/>
          <p:cNvSpPr>
            <a:spLocks noGrp="1"/>
          </p:cNvSpPr>
          <p:nvPr>
            <p:ph type="body" sz="quarter" idx="30" hasCustomPrompt="1"/>
          </p:nvPr>
        </p:nvSpPr>
        <p:spPr>
          <a:xfrm>
            <a:off x="7086600" y="3352800"/>
            <a:ext cx="1676400" cy="1905000"/>
          </a:xfrm>
        </p:spPr>
        <p:txBody>
          <a:bodyPr anchor="t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1" name="Rectangle 10"/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11/16/2023</a:t>
            </a:fld>
            <a:endParaRPr kumimoji="0" lang="en-US" dirty="0"/>
          </a:p>
        </p:txBody>
      </p:sp>
      <p:sp>
        <p:nvSpPr>
          <p:cNvPr id="12" name="Rectangle 11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5" name="Rectangle 14"/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4-Up landscap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7"/>
          <p:cNvSpPr>
            <a:spLocks noGrp="1"/>
          </p:cNvSpPr>
          <p:nvPr>
            <p:ph type="pic" sz="quarter" idx="14"/>
          </p:nvPr>
        </p:nvSpPr>
        <p:spPr>
          <a:xfrm>
            <a:off x="926821" y="533400"/>
            <a:ext cx="3653297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8" name="Rectangle 7"/>
          <p:cNvSpPr>
            <a:spLocks noGrp="1"/>
          </p:cNvSpPr>
          <p:nvPr>
            <p:ph type="body" sz="quarter" idx="16" hasCustomPrompt="1"/>
          </p:nvPr>
        </p:nvSpPr>
        <p:spPr>
          <a:xfrm>
            <a:off x="926821" y="6172200"/>
            <a:ext cx="3657600" cy="304800"/>
          </a:xfrm>
        </p:spPr>
        <p:txBody>
          <a:bodyPr lIns="9144" anchor="t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9" name="Rectangle 7"/>
          <p:cNvSpPr>
            <a:spLocks noGrp="1"/>
          </p:cNvSpPr>
          <p:nvPr>
            <p:ph type="pic" sz="quarter" idx="17"/>
          </p:nvPr>
        </p:nvSpPr>
        <p:spPr>
          <a:xfrm>
            <a:off x="4660621" y="533400"/>
            <a:ext cx="36576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6" name="Rectangle 7"/>
          <p:cNvSpPr>
            <a:spLocks noGrp="1"/>
          </p:cNvSpPr>
          <p:nvPr>
            <p:ph type="pic" sz="quarter" idx="18"/>
          </p:nvPr>
        </p:nvSpPr>
        <p:spPr>
          <a:xfrm>
            <a:off x="926821" y="3352800"/>
            <a:ext cx="36576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4" name="Rectangle 7"/>
          <p:cNvSpPr>
            <a:spLocks noGrp="1"/>
          </p:cNvSpPr>
          <p:nvPr>
            <p:ph type="pic" sz="quarter" idx="19"/>
          </p:nvPr>
        </p:nvSpPr>
        <p:spPr>
          <a:xfrm>
            <a:off x="4660621" y="3352800"/>
            <a:ext cx="36576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4" name="Rectangle 7"/>
          <p:cNvSpPr>
            <a:spLocks noGrp="1"/>
          </p:cNvSpPr>
          <p:nvPr>
            <p:ph type="body" sz="quarter" idx="22" hasCustomPrompt="1"/>
          </p:nvPr>
        </p:nvSpPr>
        <p:spPr>
          <a:xfrm>
            <a:off x="926821" y="152400"/>
            <a:ext cx="3657600" cy="304800"/>
          </a:xfrm>
        </p:spPr>
        <p:txBody>
          <a:bodyPr lIns="9144" anchor="t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8" name="Rectangle 7"/>
          <p:cNvSpPr>
            <a:spLocks noGrp="1"/>
          </p:cNvSpPr>
          <p:nvPr>
            <p:ph type="body" sz="quarter" idx="23" hasCustomPrompt="1"/>
          </p:nvPr>
        </p:nvSpPr>
        <p:spPr>
          <a:xfrm>
            <a:off x="4660621" y="6172200"/>
            <a:ext cx="3657600" cy="304800"/>
          </a:xfrm>
        </p:spPr>
        <p:txBody>
          <a:bodyPr lIns="9144" anchor="t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6" name="Rectangle 7"/>
          <p:cNvSpPr>
            <a:spLocks noGrp="1"/>
          </p:cNvSpPr>
          <p:nvPr>
            <p:ph type="body" sz="quarter" idx="24" hasCustomPrompt="1"/>
          </p:nvPr>
        </p:nvSpPr>
        <p:spPr>
          <a:xfrm>
            <a:off x="4660621" y="152400"/>
            <a:ext cx="3657600" cy="304800"/>
          </a:xfrm>
        </p:spPr>
        <p:txBody>
          <a:bodyPr lIns="9144" anchor="t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0" name="Rectangle 9"/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11/16/2023</a:t>
            </a:fld>
            <a:endParaRPr kumimoji="0" lang="en-US" dirty="0"/>
          </a:p>
        </p:txBody>
      </p:sp>
      <p:sp>
        <p:nvSpPr>
          <p:cNvPr id="11" name="Rectangle 10"/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2" name="Rectangle 11"/>
          <p:cNvSpPr>
            <a:spLocks noGrp="1"/>
          </p:cNvSpPr>
          <p:nvPr>
            <p:ph type="ftr" sz="quarter" idx="27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4-Up Portrait with Larg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7"/>
          <p:cNvSpPr>
            <a:spLocks noGrp="1"/>
          </p:cNvSpPr>
          <p:nvPr>
            <p:ph type="pic" sz="quarter" idx="14"/>
          </p:nvPr>
        </p:nvSpPr>
        <p:spPr>
          <a:xfrm>
            <a:off x="152400" y="1524000"/>
            <a:ext cx="2106985" cy="2809311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30" name="Rectangle 7"/>
          <p:cNvSpPr>
            <a:spLocks noGrp="1"/>
          </p:cNvSpPr>
          <p:nvPr>
            <p:ph type="pic" sz="quarter" idx="31"/>
          </p:nvPr>
        </p:nvSpPr>
        <p:spPr>
          <a:xfrm>
            <a:off x="4546600" y="1524000"/>
            <a:ext cx="2106985" cy="2809311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Rectangle 7"/>
          <p:cNvSpPr>
            <a:spLocks noGrp="1"/>
          </p:cNvSpPr>
          <p:nvPr>
            <p:ph type="pic" sz="quarter" idx="30"/>
          </p:nvPr>
        </p:nvSpPr>
        <p:spPr>
          <a:xfrm>
            <a:off x="2349060" y="1524000"/>
            <a:ext cx="2106985" cy="2809311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9" name="Rectangle 7"/>
          <p:cNvSpPr>
            <a:spLocks noGrp="1"/>
          </p:cNvSpPr>
          <p:nvPr>
            <p:ph type="pic" sz="quarter" idx="32"/>
          </p:nvPr>
        </p:nvSpPr>
        <p:spPr>
          <a:xfrm>
            <a:off x="6740166" y="1524000"/>
            <a:ext cx="2106985" cy="2809311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4" name="Rectangle 7"/>
          <p:cNvSpPr>
            <a:spLocks noGrp="1"/>
          </p:cNvSpPr>
          <p:nvPr>
            <p:ph type="body" sz="quarter" idx="29" hasCustomPrompt="1"/>
          </p:nvPr>
        </p:nvSpPr>
        <p:spPr>
          <a:xfrm>
            <a:off x="152400" y="4495800"/>
            <a:ext cx="8763000" cy="1905000"/>
          </a:xfrm>
        </p:spPr>
        <p:txBody>
          <a:bodyPr anchor="t" anchorCtr="0"/>
          <a:lstStyle>
            <a:lvl1pPr marL="0" marR="0" indent="0" algn="l" eaLnBrk="1" latinLnBrk="0" hangingPunct="1">
              <a:buFontTx/>
              <a:buNone/>
              <a:defRPr kumimoji="0" sz="24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8" name="Rectangle 7"/>
          <p:cNvSpPr>
            <a:spLocks noGrp="1"/>
          </p:cNvSpPr>
          <p:nvPr>
            <p:ph type="dt" sz="half" idx="33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11/16/2023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0" name="Rectangle 9"/>
          <p:cNvSpPr>
            <a:spLocks noGrp="1"/>
          </p:cNvSpPr>
          <p:nvPr>
            <p:ph type="ftr" sz="quarter" idx="35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4-Up: 1 Portrait with  3 Landsca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7"/>
          <p:cNvSpPr>
            <a:spLocks noGrp="1"/>
          </p:cNvSpPr>
          <p:nvPr>
            <p:ph type="pic" sz="quarter" idx="14"/>
          </p:nvPr>
        </p:nvSpPr>
        <p:spPr>
          <a:xfrm>
            <a:off x="685800" y="257665"/>
            <a:ext cx="4617720" cy="6172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4" name="Rectangle 7"/>
          <p:cNvSpPr>
            <a:spLocks noGrp="1" noChangeAspect="1"/>
          </p:cNvSpPr>
          <p:nvPr>
            <p:ph type="pic" sz="quarter" idx="18"/>
          </p:nvPr>
        </p:nvSpPr>
        <p:spPr>
          <a:xfrm>
            <a:off x="5788848" y="257665"/>
            <a:ext cx="2438402" cy="1828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6" name="Rectangle 7"/>
          <p:cNvSpPr>
            <a:spLocks noGrp="1" noChangeAspect="1"/>
          </p:cNvSpPr>
          <p:nvPr>
            <p:ph type="pic" sz="quarter" idx="22"/>
          </p:nvPr>
        </p:nvSpPr>
        <p:spPr>
          <a:xfrm>
            <a:off x="5788848" y="2432657"/>
            <a:ext cx="2438402" cy="1828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4" name="Rectangle 7"/>
          <p:cNvSpPr>
            <a:spLocks noGrp="1" noChangeAspect="1"/>
          </p:cNvSpPr>
          <p:nvPr>
            <p:ph type="pic" sz="quarter" idx="23"/>
          </p:nvPr>
        </p:nvSpPr>
        <p:spPr>
          <a:xfrm>
            <a:off x="5788848" y="4607649"/>
            <a:ext cx="2438402" cy="1828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Rectangle 6"/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11/16/2023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5-up: 3 Landscape with 2 Portra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7"/>
          <p:cNvSpPr>
            <a:spLocks noGrp="1"/>
          </p:cNvSpPr>
          <p:nvPr>
            <p:ph type="pic" sz="quarter" idx="14"/>
          </p:nvPr>
        </p:nvSpPr>
        <p:spPr>
          <a:xfrm>
            <a:off x="609600" y="3429000"/>
            <a:ext cx="2070154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7" name="Rectangle 7"/>
          <p:cNvSpPr>
            <a:spLocks noGrp="1"/>
          </p:cNvSpPr>
          <p:nvPr>
            <p:ph type="pic" sz="quarter" idx="17"/>
          </p:nvPr>
        </p:nvSpPr>
        <p:spPr>
          <a:xfrm>
            <a:off x="3033848" y="228600"/>
            <a:ext cx="5562600" cy="417195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31" name="Rectangle 7"/>
          <p:cNvSpPr>
            <a:spLocks noGrp="1"/>
          </p:cNvSpPr>
          <p:nvPr>
            <p:ph type="pic" sz="quarter" idx="26"/>
          </p:nvPr>
        </p:nvSpPr>
        <p:spPr>
          <a:xfrm>
            <a:off x="609600" y="228600"/>
            <a:ext cx="2070154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6" name="Rectangle 7"/>
          <p:cNvSpPr>
            <a:spLocks noGrp="1" noChangeAspect="1"/>
          </p:cNvSpPr>
          <p:nvPr>
            <p:ph type="pic" sz="quarter" idx="27"/>
          </p:nvPr>
        </p:nvSpPr>
        <p:spPr>
          <a:xfrm>
            <a:off x="5943600" y="4495800"/>
            <a:ext cx="2666999" cy="187452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3" name="Rectangle 7"/>
          <p:cNvSpPr>
            <a:spLocks noGrp="1" noChangeAspect="1"/>
          </p:cNvSpPr>
          <p:nvPr>
            <p:ph type="pic" sz="quarter" idx="28"/>
          </p:nvPr>
        </p:nvSpPr>
        <p:spPr>
          <a:xfrm>
            <a:off x="3033848" y="4495800"/>
            <a:ext cx="2757352" cy="187452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Rectangle 6"/>
          <p:cNvSpPr>
            <a:spLocks noGrp="1"/>
          </p:cNvSpPr>
          <p:nvPr>
            <p:ph type="dt" sz="half" idx="29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11/16/2023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0" name="Rectangle 9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5-Up: 3 Portrait with 2 Landsca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7"/>
          <p:cNvSpPr>
            <a:spLocks noGrp="1"/>
          </p:cNvSpPr>
          <p:nvPr>
            <p:ph type="pic" sz="quarter" idx="26"/>
          </p:nvPr>
        </p:nvSpPr>
        <p:spPr>
          <a:xfrm>
            <a:off x="512134" y="3124200"/>
            <a:ext cx="2606040" cy="32766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3" name="Rectangle 7"/>
          <p:cNvSpPr>
            <a:spLocks noGrp="1"/>
          </p:cNvSpPr>
          <p:nvPr>
            <p:ph type="pic" sz="quarter" idx="29"/>
          </p:nvPr>
        </p:nvSpPr>
        <p:spPr>
          <a:xfrm>
            <a:off x="512134" y="228600"/>
            <a:ext cx="39624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30" name="Rectangle 7"/>
          <p:cNvSpPr>
            <a:spLocks noGrp="1"/>
          </p:cNvSpPr>
          <p:nvPr>
            <p:ph type="pic" sz="quarter" idx="30"/>
          </p:nvPr>
        </p:nvSpPr>
        <p:spPr>
          <a:xfrm>
            <a:off x="4718374" y="228600"/>
            <a:ext cx="39624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2" name="Rectangle 7"/>
          <p:cNvSpPr>
            <a:spLocks noGrp="1"/>
          </p:cNvSpPr>
          <p:nvPr>
            <p:ph type="pic" sz="quarter" idx="27"/>
          </p:nvPr>
        </p:nvSpPr>
        <p:spPr>
          <a:xfrm>
            <a:off x="3293434" y="3124200"/>
            <a:ext cx="2606040" cy="32766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31" name="Rectangle 7"/>
          <p:cNvSpPr>
            <a:spLocks noGrp="1"/>
          </p:cNvSpPr>
          <p:nvPr>
            <p:ph type="pic" sz="quarter" idx="28"/>
          </p:nvPr>
        </p:nvSpPr>
        <p:spPr>
          <a:xfrm>
            <a:off x="6074734" y="3124200"/>
            <a:ext cx="2606040" cy="32766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Rectangle 6"/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11/16/2023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W¥ل云玗İαЂôÁûÂÚ丫:Pïçtúrê Plå¢éhõlðér 表¥鷗字㌍ 表_W 3"/>
          <p:cNvSpPr>
            <a:spLocks noGrp="1" noChangeAspect="1"/>
          </p:cNvSpPr>
          <p:nvPr>
            <p:ph type="pic" sz="quarter" idx="10"/>
          </p:nvPr>
        </p:nvSpPr>
        <p:spPr>
          <a:xfrm>
            <a:off x="3050273" y="1600200"/>
            <a:ext cx="3198127" cy="32004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W¥ل云玗İαЂÕØÚáÛ丫:Téxt Plàçèhòlðêr 表¥鷗字㌍_W 6"/>
          <p:cNvSpPr>
            <a:spLocks noGrp="1"/>
          </p:cNvSpPr>
          <p:nvPr>
            <p:ph type="body" sz="quarter" idx="15" hasCustomPrompt="1"/>
          </p:nvPr>
        </p:nvSpPr>
        <p:spPr>
          <a:xfrm>
            <a:off x="3048000" y="4876800"/>
            <a:ext cx="3200400" cy="1295400"/>
          </a:xfrm>
        </p:spPr>
        <p:txBody>
          <a:bodyPr tIns="91440" rIns="9144" bIns="91440" anchor="t"/>
          <a:lstStyle>
            <a:lvl1pPr marL="0" marR="0" indent="0" algn="l" eaLnBrk="1" latinLnBrk="0" hangingPunct="1">
              <a:buFontTx/>
              <a:buNone/>
              <a:defRPr kumimoji="0" sz="1800" i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5" name="Rectangle 4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11/16/2023</a:t>
            </a:fld>
            <a:endParaRPr kumimoji="0" lang="en-US" dirty="0"/>
          </a:p>
        </p:txBody>
      </p:sp>
      <p:sp>
        <p:nvSpPr>
          <p:cNvPr id="6" name="Rectangle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-Up Squa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W¥ل云玗İαЂôÁûÂÚ丫:Pïçtúrê Plå¢éhõlðér 表¥鷗字㌍ 表_W 3"/>
          <p:cNvSpPr>
            <a:spLocks noGrp="1" noChangeAspect="1"/>
          </p:cNvSpPr>
          <p:nvPr>
            <p:ph type="pic" sz="quarter" idx="10"/>
          </p:nvPr>
        </p:nvSpPr>
        <p:spPr>
          <a:xfrm>
            <a:off x="4955273" y="1371600"/>
            <a:ext cx="3198127" cy="32004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6" name="W¥ل云玗İαЂôÁûÂÚ丫:Pïçtúrê Plå¢éhõlðér 表¥鷗字㌍ 表_W 5"/>
          <p:cNvSpPr>
            <a:spLocks noGrp="1" noChangeAspect="1"/>
          </p:cNvSpPr>
          <p:nvPr>
            <p:ph type="pic" sz="quarter" idx="14"/>
          </p:nvPr>
        </p:nvSpPr>
        <p:spPr>
          <a:xfrm>
            <a:off x="1143000" y="1371600"/>
            <a:ext cx="3198127" cy="32004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W¥ل云玗İαЂÕØÚáÛ丫:Téxt Plàçèhòlðêr 表¥鷗字㌍_W 6"/>
          <p:cNvSpPr>
            <a:spLocks noGrp="1"/>
          </p:cNvSpPr>
          <p:nvPr>
            <p:ph type="body" sz="quarter" idx="15" hasCustomPrompt="1"/>
          </p:nvPr>
        </p:nvSpPr>
        <p:spPr>
          <a:xfrm>
            <a:off x="4953000" y="4648200"/>
            <a:ext cx="3200400" cy="1295400"/>
          </a:xfrm>
        </p:spPr>
        <p:txBody>
          <a:bodyPr tIns="91440" rIns="9144" bIns="91440" anchor="t"/>
          <a:lstStyle>
            <a:lvl1pPr marL="0" marR="0" indent="0" algn="l" eaLnBrk="1" latinLnBrk="0" hangingPunct="1">
              <a:buFontTx/>
              <a:buNone/>
              <a:defRPr kumimoji="0" sz="1800" i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8" name="W¥ل云玗İαЂÕØÚáÛ丫:Téxt Plàçèhòlðêr 表¥鷗字㌍_W 7"/>
          <p:cNvSpPr>
            <a:spLocks noGrp="1"/>
          </p:cNvSpPr>
          <p:nvPr>
            <p:ph type="body" sz="quarter" idx="16" hasCustomPrompt="1"/>
          </p:nvPr>
        </p:nvSpPr>
        <p:spPr>
          <a:xfrm>
            <a:off x="1143000" y="4648200"/>
            <a:ext cx="3200400" cy="1295400"/>
          </a:xfrm>
        </p:spPr>
        <p:txBody>
          <a:bodyPr tIns="91440" rIns="9144" bIns="91440" anchor="t"/>
          <a:lstStyle>
            <a:lvl1pPr marL="0" marR="0" indent="0" algn="l" eaLnBrk="1" latinLnBrk="0" hangingPunct="1">
              <a:buFontTx/>
              <a:buNone/>
              <a:defRPr kumimoji="0" sz="1800" i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9" name="Rectangle 8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11/16/2023</a:t>
            </a:fld>
            <a:endParaRPr kumimoji="0" lang="en-US" dirty="0"/>
          </a:p>
        </p:txBody>
      </p:sp>
      <p:sp>
        <p:nvSpPr>
          <p:cNvPr id="10" name="Rectangle 9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1" name="Rectangle 10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Landscap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9"/>
          <p:cNvSpPr>
            <a:spLocks noGrp="1" noChangeAspect="1"/>
          </p:cNvSpPr>
          <p:nvPr>
            <p:ph type="pic" sz="quarter" idx="10"/>
          </p:nvPr>
        </p:nvSpPr>
        <p:spPr>
          <a:xfrm>
            <a:off x="914400" y="294590"/>
            <a:ext cx="7467600" cy="56007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/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lang="en-US" i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Rectangle 5"/>
          <p:cNvSpPr>
            <a:spLocks noGrp="1"/>
          </p:cNvSpPr>
          <p:nvPr>
            <p:ph type="body" sz="quarter" idx="11" hasCustomPrompt="1"/>
          </p:nvPr>
        </p:nvSpPr>
        <p:spPr>
          <a:xfrm>
            <a:off x="914400" y="6019800"/>
            <a:ext cx="7467600" cy="381000"/>
          </a:xfrm>
        </p:spPr>
        <p:txBody>
          <a:bodyPr rIns="9144"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i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4" name="Rectangle 3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11/16/2023</a:t>
            </a:fld>
            <a:endParaRPr kumimoji="0" lang="en-US" dirty="0"/>
          </a:p>
        </p:txBody>
      </p:sp>
      <p:sp>
        <p:nvSpPr>
          <p:cNvPr id="6" name="Rectangle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W¥ل云玗İαЂôÁûÂÚ丫:Pïçtúrê Plå¢éhõlðér 表¥鷗字㌍ 表_W 2"/>
          <p:cNvSpPr>
            <a:spLocks noGrp="1"/>
          </p:cNvSpPr>
          <p:nvPr>
            <p:ph type="pic" sz="quarter" idx="30"/>
          </p:nvPr>
        </p:nvSpPr>
        <p:spPr>
          <a:xfrm>
            <a:off x="457200" y="2057400"/>
            <a:ext cx="82296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4" name="W¥ل云玗İαЂÕØÚáÛ丫:Téxt Plàçèhòlðêr 表¥鷗字㌍_W 3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4876800"/>
            <a:ext cx="8229600" cy="1447800"/>
          </a:xfrm>
        </p:spPr>
        <p:txBody>
          <a:bodyPr tIns="91440" rIns="9144" bIns="91440" anchor="t"/>
          <a:lstStyle>
            <a:lvl1pPr marL="0" marR="0" indent="0" algn="l" eaLnBrk="1" latinLnBrk="0" hangingPunct="1">
              <a:buFontTx/>
              <a:buNone/>
              <a:defRPr kumimoji="0" sz="1800" i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5" name="Rectangle 4"/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11/16/2023</a:t>
            </a:fld>
            <a:endParaRPr kumimoji="0" lang="en-US" dirty="0"/>
          </a:p>
        </p:txBody>
      </p:sp>
      <p:sp>
        <p:nvSpPr>
          <p:cNvPr id="6" name="Rectangle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7" name="Rectangle 6"/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3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eaLnBrk="1" latinLnBrk="0" hangingPunct="1"/>
            <a:r>
              <a:rPr lang="zh-TW" altLang="en-US"/>
              <a:t>按一下以編輯母片標題樣式</a:t>
            </a:r>
            <a:endParaRPr/>
          </a:p>
        </p:txBody>
      </p:sp>
      <p:sp>
        <p:nvSpPr>
          <p:cNvPr id="14" name="Rectangle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zh-TW" altLang="en-US"/>
              <a:t>按一下以編輯母片文字樣式</a:t>
            </a:r>
          </a:p>
          <a:p>
            <a:pPr lvl="1" eaLnBrk="1" latinLnBrk="0" hangingPunct="1"/>
            <a:r>
              <a:rPr lang="zh-TW" altLang="en-US"/>
              <a:t>第二層</a:t>
            </a:r>
          </a:p>
          <a:p>
            <a:pPr lvl="2" eaLnBrk="1" latinLnBrk="0" hangingPunct="1"/>
            <a:r>
              <a:rPr lang="zh-TW" altLang="en-US"/>
              <a:t>第三層</a:t>
            </a:r>
          </a:p>
          <a:p>
            <a:pPr lvl="3" eaLnBrk="1" latinLnBrk="0" hangingPunct="1"/>
            <a:r>
              <a:rPr lang="zh-TW" altLang="en-US"/>
              <a:t>第四層</a:t>
            </a:r>
          </a:p>
          <a:p>
            <a:pPr lvl="4" eaLnBrk="1" latinLnBrk="0" hangingPunct="1"/>
            <a:r>
              <a:rPr lang="zh-TW" altLang="en-US"/>
              <a:t>第五層</a:t>
            </a:r>
            <a:endParaRPr/>
          </a:p>
        </p:txBody>
      </p:sp>
      <p:sp>
        <p:nvSpPr>
          <p:cNvPr id="2" name="Rectangle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2EC6F-6501-4E04-BD6C-A8A6CABB2C5B}" type="datetimeFigureOut">
              <a:rPr kumimoji="0" lang="en-US" smtClean="0"/>
              <a:pPr/>
              <a:t>11/16/2023</a:t>
            </a:fld>
            <a:endParaRPr kumimoji="0" lang="en-US" dirty="0"/>
          </a:p>
        </p:txBody>
      </p:sp>
      <p:sp>
        <p:nvSpPr>
          <p:cNvPr id="27" name="Rectangle 1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 dirty="0"/>
          </a:p>
        </p:txBody>
      </p:sp>
      <p:sp>
        <p:nvSpPr>
          <p:cNvPr id="24" name="Rectangle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B0023-0CED-47F7-85AE-654F0B232C29}" type="slidenum">
              <a:rPr kumimoji="0" lang="en-US" smtClean="0"/>
              <a:pPr/>
              <a:t>‹#›</a:t>
            </a:fld>
            <a:endParaRPr kumimoji="0" 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preserve="1">
  <p:cSld name="Portrai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8"/>
          <p:cNvSpPr>
            <a:spLocks noGrp="1"/>
          </p:cNvSpPr>
          <p:nvPr>
            <p:ph type="pic" sz="quarter" idx="10"/>
          </p:nvPr>
        </p:nvSpPr>
        <p:spPr>
          <a:xfrm>
            <a:off x="419375" y="233241"/>
            <a:ext cx="4640305" cy="61722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3" name="Rectangle 6"/>
          <p:cNvSpPr>
            <a:spLocks noGrp="1"/>
          </p:cNvSpPr>
          <p:nvPr>
            <p:ph type="body" sz="quarter" idx="11" hasCustomPrompt="1"/>
          </p:nvPr>
        </p:nvSpPr>
        <p:spPr>
          <a:xfrm>
            <a:off x="5257800" y="3048000"/>
            <a:ext cx="3505200" cy="3352800"/>
          </a:xfrm>
        </p:spPr>
        <p:txBody>
          <a:bodyPr tIns="91440" bIns="91440" anchor="b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i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4" name="Rectangle 3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11/16/2023</a:t>
            </a:fld>
            <a:endParaRPr kumimoji="0" lang="en-US" dirty="0"/>
          </a:p>
        </p:txBody>
      </p:sp>
      <p:sp>
        <p:nvSpPr>
          <p:cNvPr id="5" name="Rectangle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6" name="Rectangle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andscape (Full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6"/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0" y="0"/>
            <a:ext cx="9144000" cy="6858000"/>
          </a:xfrm>
          <a:noFill/>
          <a:ln w="25400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>
              <a:buFontTx/>
              <a:buNone/>
            </a:pPr>
            <a:r>
              <a:rPr kumimoji="0" lang="en-US" i="0" dirty="0"/>
              <a:t>Click icon</a:t>
            </a:r>
            <a:r>
              <a:rPr kumimoji="0" lang="en-US" i="0" baseline="0" dirty="0"/>
              <a:t> to add </a:t>
            </a:r>
            <a:r>
              <a:rPr kumimoji="0" lang="en-US" i="0" dirty="0"/>
              <a:t>full page picture</a:t>
            </a:r>
            <a:endParaRPr kumimoji="0" lang="en-US" i="0" baseline="0" dirty="0"/>
          </a:p>
          <a:p>
            <a:pPr marL="0" marR="0" indent="0" algn="ctr">
              <a:buFontTx/>
              <a:buNone/>
            </a:pPr>
            <a:endParaRPr kumimoji="0" lang="en-US" i="0" dirty="0"/>
          </a:p>
          <a:p>
            <a:pPr algn="ctr">
              <a:buFontTx/>
              <a:buNone/>
            </a:pPr>
            <a:endParaRPr kumimoji="0" lang="en-US" i="0" dirty="0"/>
          </a:p>
          <a:p>
            <a:pPr algn="ctr">
              <a:buFontTx/>
              <a:buNone/>
            </a:pPr>
            <a:endParaRPr kumimoji="0" lang="en-US" i="0" dirty="0"/>
          </a:p>
        </p:txBody>
      </p:sp>
    </p:spTree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lbum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2"/>
          <p:cNvSpPr>
            <a:spLocks noGrp="1"/>
          </p:cNvSpPr>
          <p:nvPr>
            <p:ph type="title" hasCustomPrompt="1"/>
          </p:nvPr>
        </p:nvSpPr>
        <p:spPr>
          <a:xfrm>
            <a:off x="752670" y="4572000"/>
            <a:ext cx="7781730" cy="990600"/>
          </a:xfrm>
        </p:spPr>
        <p:txBody>
          <a:bodyPr vert="horz" bIns="0" anchor="b" anchorCtr="0"/>
          <a:lstStyle>
            <a:lvl1pPr eaLnBrk="1" latinLnBrk="0" hangingPunct="1">
              <a:defRPr kumimoji="0" baseline="0"/>
            </a:lvl1pPr>
            <a:extLst/>
          </a:lstStyle>
          <a:p>
            <a:r>
              <a:rPr kumimoji="0" lang="en-US" dirty="0"/>
              <a:t>Click to add section title</a:t>
            </a:r>
          </a:p>
        </p:txBody>
      </p:sp>
      <p:sp>
        <p:nvSpPr>
          <p:cNvPr id="27" name="Rectangle 11"/>
          <p:cNvSpPr>
            <a:spLocks noGrp="1"/>
          </p:cNvSpPr>
          <p:nvPr>
            <p:ph type="body" sz="quarter" idx="14" hasCustomPrompt="1"/>
          </p:nvPr>
        </p:nvSpPr>
        <p:spPr>
          <a:xfrm>
            <a:off x="752670" y="5600700"/>
            <a:ext cx="7772400" cy="838200"/>
          </a:xfrm>
        </p:spPr>
        <p:txBody>
          <a:bodyPr vert="horz" tIns="0"/>
          <a:lstStyle>
            <a:lvl1pPr eaLnBrk="1" latinLnBrk="0" hangingPunct="1">
              <a:buFontTx/>
              <a:buNone/>
              <a:defRPr kumimoji="0" sz="1800"/>
            </a:lvl1pPr>
            <a:extLst/>
          </a:lstStyle>
          <a:p>
            <a:pPr lvl="0"/>
            <a:r>
              <a:rPr kumimoji="0" lang="en-US" dirty="0"/>
              <a:t>Click to add subtitle</a:t>
            </a:r>
          </a:p>
        </p:txBody>
      </p:sp>
      <p:sp>
        <p:nvSpPr>
          <p:cNvPr id="7" name="Rectangle 6"/>
          <p:cNvSpPr>
            <a:spLocks noGrp="1"/>
          </p:cNvSpPr>
          <p:nvPr>
            <p:ph type="pic" sz="quarter" idx="11"/>
          </p:nvPr>
        </p:nvSpPr>
        <p:spPr>
          <a:xfrm>
            <a:off x="786338" y="2140695"/>
            <a:ext cx="2286000" cy="2286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/>
          <a:lstStyle/>
          <a:p>
            <a:pPr algn="ctr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8" name="Rectangle 6"/>
          <p:cNvSpPr>
            <a:spLocks noGrp="1"/>
          </p:cNvSpPr>
          <p:nvPr>
            <p:ph type="pic" sz="quarter" idx="15"/>
          </p:nvPr>
        </p:nvSpPr>
        <p:spPr>
          <a:xfrm>
            <a:off x="3474604" y="2140695"/>
            <a:ext cx="2286000" cy="2286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/>
          <a:lstStyle/>
          <a:p>
            <a:pPr algn="ctr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" name="Rectangle 6"/>
          <p:cNvSpPr>
            <a:spLocks noGrp="1"/>
          </p:cNvSpPr>
          <p:nvPr>
            <p:ph type="pic" sz="quarter" idx="16"/>
          </p:nvPr>
        </p:nvSpPr>
        <p:spPr>
          <a:xfrm>
            <a:off x="6162870" y="2140695"/>
            <a:ext cx="2286000" cy="2286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/>
          <a:lstStyle/>
          <a:p>
            <a:pPr algn="ctr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8" name="Rectangle 7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11/16/2023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0" name="Rectangle 9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preserve="1">
  <p:cSld name="2-Up Portrait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8"/>
          <p:cNvSpPr>
            <a:spLocks noGrp="1" noChangeAspect="1"/>
          </p:cNvSpPr>
          <p:nvPr>
            <p:ph type="pic" sz="quarter" idx="10"/>
          </p:nvPr>
        </p:nvSpPr>
        <p:spPr>
          <a:xfrm>
            <a:off x="4722047" y="609600"/>
            <a:ext cx="3431353" cy="4575141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1" name="Rectangle 8"/>
          <p:cNvSpPr>
            <a:spLocks noGrp="1" noChangeAspect="1"/>
          </p:cNvSpPr>
          <p:nvPr>
            <p:ph type="pic" sz="quarter" idx="11"/>
          </p:nvPr>
        </p:nvSpPr>
        <p:spPr>
          <a:xfrm>
            <a:off x="1066800" y="609600"/>
            <a:ext cx="3429000" cy="4572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3" name="Rectangle 7"/>
          <p:cNvSpPr>
            <a:spLocks noGrp="1"/>
          </p:cNvSpPr>
          <p:nvPr>
            <p:ph type="body" sz="quarter" idx="14" hasCustomPrompt="1"/>
          </p:nvPr>
        </p:nvSpPr>
        <p:spPr>
          <a:xfrm>
            <a:off x="1066800" y="5334000"/>
            <a:ext cx="3429000" cy="1066800"/>
          </a:xfrm>
        </p:spPr>
        <p:txBody>
          <a:bodyPr lIns="91440" rIns="9144"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9" name="Rectangle 7"/>
          <p:cNvSpPr>
            <a:spLocks noGrp="1"/>
          </p:cNvSpPr>
          <p:nvPr>
            <p:ph type="body" sz="quarter" idx="15" hasCustomPrompt="1"/>
          </p:nvPr>
        </p:nvSpPr>
        <p:spPr>
          <a:xfrm>
            <a:off x="4724400" y="5334000"/>
            <a:ext cx="3429000" cy="1066800"/>
          </a:xfrm>
        </p:spPr>
        <p:txBody>
          <a:bodyPr lIns="91440" rIns="9144"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6" name="Rectangle 5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11/16/2023</a:t>
            </a:fld>
            <a:endParaRPr kumimoji="0" lang="en-US" dirty="0"/>
          </a:p>
        </p:txBody>
      </p:sp>
      <p:sp>
        <p:nvSpPr>
          <p:cNvPr id="7" name="Rectangle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-Up Landscape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7"/>
          <p:cNvSpPr>
            <a:spLocks noGrp="1" noChangeAspect="1"/>
          </p:cNvSpPr>
          <p:nvPr>
            <p:ph type="pic" sz="quarter" idx="13"/>
          </p:nvPr>
        </p:nvSpPr>
        <p:spPr>
          <a:xfrm>
            <a:off x="4648200" y="1676400"/>
            <a:ext cx="4038600" cy="302895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5" name="Rectangle 7"/>
          <p:cNvSpPr>
            <a:spLocks noGrp="1" noChangeAspect="1"/>
          </p:cNvSpPr>
          <p:nvPr>
            <p:ph type="pic" sz="quarter" idx="14"/>
          </p:nvPr>
        </p:nvSpPr>
        <p:spPr>
          <a:xfrm>
            <a:off x="457200" y="1676400"/>
            <a:ext cx="4038600" cy="302895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8" name="Rectangle 7"/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4857750"/>
            <a:ext cx="4038600" cy="1238250"/>
          </a:xfrm>
        </p:spPr>
        <p:txBody>
          <a:bodyPr rIns="9144"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9" name="Rectangle 7"/>
          <p:cNvSpPr>
            <a:spLocks noGrp="1"/>
          </p:cNvSpPr>
          <p:nvPr>
            <p:ph type="body" sz="quarter" idx="17" hasCustomPrompt="1"/>
          </p:nvPr>
        </p:nvSpPr>
        <p:spPr>
          <a:xfrm>
            <a:off x="4648200" y="4857750"/>
            <a:ext cx="4038600" cy="1238250"/>
          </a:xfrm>
        </p:spPr>
        <p:txBody>
          <a:bodyPr rIns="9144"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6" name="Rectangle 5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11/16/2023</a:t>
            </a:fld>
            <a:endParaRPr kumimoji="0" lang="en-US" dirty="0"/>
          </a:p>
        </p:txBody>
      </p:sp>
      <p:sp>
        <p:nvSpPr>
          <p:cNvPr id="7" name="Rectangle 6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-Up Mixed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7"/>
          <p:cNvSpPr>
            <a:spLocks noGrp="1" noChangeAspect="1"/>
          </p:cNvSpPr>
          <p:nvPr>
            <p:ph type="pic" sz="quarter" idx="11"/>
          </p:nvPr>
        </p:nvSpPr>
        <p:spPr>
          <a:xfrm>
            <a:off x="5141976" y="381000"/>
            <a:ext cx="3773424" cy="2830068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2" name="Rectangle 7"/>
          <p:cNvSpPr>
            <a:spLocks noGrp="1" noChangeAspect="1"/>
          </p:cNvSpPr>
          <p:nvPr>
            <p:ph type="pic" sz="quarter" idx="12"/>
          </p:nvPr>
        </p:nvSpPr>
        <p:spPr>
          <a:xfrm>
            <a:off x="454152" y="381000"/>
            <a:ext cx="4462272" cy="5949696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1" name="Rectangle 7"/>
          <p:cNvSpPr>
            <a:spLocks noGrp="1"/>
          </p:cNvSpPr>
          <p:nvPr>
            <p:ph type="body" sz="quarter" idx="13" hasCustomPrompt="1"/>
          </p:nvPr>
        </p:nvSpPr>
        <p:spPr>
          <a:xfrm>
            <a:off x="5141976" y="3352800"/>
            <a:ext cx="3773425" cy="2971800"/>
          </a:xfrm>
        </p:spPr>
        <p:txBody>
          <a:bodyPr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i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5" name="Rectangle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11/16/2023</a:t>
            </a:fld>
            <a:endParaRPr kumimoji="0" lang="en-US" dirty="0"/>
          </a:p>
        </p:txBody>
      </p:sp>
      <p:sp>
        <p:nvSpPr>
          <p:cNvPr id="7" name="Rectangle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-Up Portrait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/>
          <p:cNvSpPr>
            <a:spLocks noGrp="1" noChangeAspect="1"/>
          </p:cNvSpPr>
          <p:nvPr>
            <p:ph type="pic" sz="quarter" idx="10"/>
          </p:nvPr>
        </p:nvSpPr>
        <p:spPr>
          <a:xfrm>
            <a:off x="228600" y="1066800"/>
            <a:ext cx="2743200" cy="36576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4" name="Rectangle 8"/>
          <p:cNvSpPr>
            <a:spLocks noGrp="1" noChangeAspect="1"/>
          </p:cNvSpPr>
          <p:nvPr>
            <p:ph type="pic" sz="quarter" idx="11"/>
          </p:nvPr>
        </p:nvSpPr>
        <p:spPr>
          <a:xfrm>
            <a:off x="3200400" y="1066800"/>
            <a:ext cx="2743200" cy="36576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31" name="Rectangle 8"/>
          <p:cNvSpPr>
            <a:spLocks noGrp="1" noChangeAspect="1"/>
          </p:cNvSpPr>
          <p:nvPr>
            <p:ph type="pic" sz="quarter" idx="12"/>
          </p:nvPr>
        </p:nvSpPr>
        <p:spPr>
          <a:xfrm>
            <a:off x="6172200" y="1066800"/>
            <a:ext cx="2743200" cy="36576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Rectangle 6"/>
          <p:cNvSpPr>
            <a:spLocks noGrp="1"/>
          </p:cNvSpPr>
          <p:nvPr>
            <p:ph type="body" sz="quarter" idx="13" hasCustomPrompt="1"/>
          </p:nvPr>
        </p:nvSpPr>
        <p:spPr>
          <a:xfrm>
            <a:off x="228600" y="4876800"/>
            <a:ext cx="2743200" cy="1447800"/>
          </a:xfrm>
        </p:spPr>
        <p:txBody>
          <a:bodyPr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6" name="Rectangle 6"/>
          <p:cNvSpPr>
            <a:spLocks noGrp="1"/>
          </p:cNvSpPr>
          <p:nvPr>
            <p:ph type="body" sz="quarter" idx="14" hasCustomPrompt="1"/>
          </p:nvPr>
        </p:nvSpPr>
        <p:spPr>
          <a:xfrm>
            <a:off x="3200400" y="4876800"/>
            <a:ext cx="2743200" cy="1447800"/>
          </a:xfrm>
        </p:spPr>
        <p:txBody>
          <a:bodyPr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4" name="Rectangle 6"/>
          <p:cNvSpPr>
            <a:spLocks noGrp="1"/>
          </p:cNvSpPr>
          <p:nvPr>
            <p:ph type="body" sz="quarter" idx="15" hasCustomPrompt="1"/>
          </p:nvPr>
        </p:nvSpPr>
        <p:spPr>
          <a:xfrm>
            <a:off x="6172200" y="4876800"/>
            <a:ext cx="2743200" cy="1447800"/>
          </a:xfrm>
        </p:spPr>
        <p:txBody>
          <a:bodyPr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8" name="Rectangle 7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11/16/2023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0" name="Rectangle 9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chemeClr val="bg1">
                <a:lumMod val="75000"/>
                <a:lumOff val="25000"/>
              </a:schemeClr>
            </a:gs>
            <a:gs pos="100000">
              <a:srgbClr val="00000C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6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249362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eaLnBrk="1" latinLnBrk="0" hangingPunct="1"/>
            <a:r>
              <a:rPr kumimoji="0" lang="zh-TW" altLang="en-US"/>
              <a:t>按一下以編輯母片標題樣式</a:t>
            </a:r>
            <a:endParaRPr kumimoji="0" lang="en-US"/>
          </a:p>
        </p:txBody>
      </p:sp>
      <p:sp>
        <p:nvSpPr>
          <p:cNvPr id="13" name="Rectangle 5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zh-TW" altLang="en-US"/>
              <a:t>按一下以編輯母片文字樣式</a:t>
            </a:r>
          </a:p>
          <a:p>
            <a:pPr lvl="1" eaLnBrk="1" latinLnBrk="0" hangingPunct="1"/>
            <a:r>
              <a:rPr kumimoji="0" lang="zh-TW" altLang="en-US"/>
              <a:t>第二層</a:t>
            </a:r>
          </a:p>
          <a:p>
            <a:pPr lvl="2" eaLnBrk="1" latinLnBrk="0" hangingPunct="1"/>
            <a:r>
              <a:rPr kumimoji="0" lang="zh-TW" altLang="en-US"/>
              <a:t>第三層</a:t>
            </a:r>
          </a:p>
          <a:p>
            <a:pPr lvl="3" eaLnBrk="1" latinLnBrk="0" hangingPunct="1"/>
            <a:r>
              <a:rPr kumimoji="0" lang="zh-TW" altLang="en-US"/>
              <a:t>第四層</a:t>
            </a:r>
          </a:p>
          <a:p>
            <a:pPr lvl="4" eaLnBrk="1" latinLnBrk="0" hangingPunct="1"/>
            <a:r>
              <a:rPr kumimoji="0" lang="zh-TW" altLang="en-US"/>
              <a:t>第五層</a:t>
            </a:r>
            <a:endParaRPr kumimoji="0" lang="en-US"/>
          </a:p>
        </p:txBody>
      </p:sp>
      <p:sp>
        <p:nvSpPr>
          <p:cNvPr id="29" name="Rectangle 3"/>
          <p:cNvSpPr>
            <a:spLocks noGrp="1"/>
          </p:cNvSpPr>
          <p:nvPr>
            <p:ph type="dt" sz="half" idx="2"/>
          </p:nvPr>
        </p:nvSpPr>
        <p:spPr>
          <a:xfrm>
            <a:off x="66675" y="6559360"/>
            <a:ext cx="2438400" cy="244475"/>
          </a:xfrm>
          <a:prstGeom prst="rect">
            <a:avLst/>
          </a:prstGeom>
        </p:spPr>
        <p:txBody>
          <a:bodyPr anchor="b"/>
          <a:lstStyle>
            <a:lvl1pPr eaLnBrk="1" latinLnBrk="0" hangingPunct="1">
              <a:defRPr kumimoji="0" sz="1200">
                <a:solidFill>
                  <a:schemeClr val="tx2"/>
                </a:solidFill>
              </a:defRPr>
            </a:lvl1pPr>
            <a:extLst/>
          </a:lstStyle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11/16/2023</a:t>
            </a:fld>
            <a:endParaRPr kumimoji="0" lang="en-US" sz="1200" dirty="0">
              <a:solidFill>
                <a:schemeClr val="tx2"/>
              </a:solidFill>
            </a:endParaRPr>
          </a:p>
        </p:txBody>
      </p:sp>
      <p:sp>
        <p:nvSpPr>
          <p:cNvPr id="20" name="Rectangle 25"/>
          <p:cNvSpPr>
            <a:spLocks noGrp="1"/>
          </p:cNvSpPr>
          <p:nvPr>
            <p:ph type="ftr" sz="quarter" idx="3"/>
          </p:nvPr>
        </p:nvSpPr>
        <p:spPr>
          <a:xfrm>
            <a:off x="2995653" y="6558153"/>
            <a:ext cx="4648200" cy="246888"/>
          </a:xfrm>
          <a:prstGeom prst="rect">
            <a:avLst/>
          </a:prstGeom>
        </p:spPr>
        <p:txBody>
          <a:bodyPr anchor="b"/>
          <a:lstStyle>
            <a:lvl1pPr algn="ctr" eaLnBrk="1" latinLnBrk="0" hangingPunct="1">
              <a:defRPr kumimoji="0" sz="1200">
                <a:solidFill>
                  <a:schemeClr val="tx2"/>
                </a:solidFill>
              </a:defRPr>
            </a:lvl1pPr>
            <a:extLst/>
          </a:lstStyle>
          <a:p>
            <a:pPr algn="ctr"/>
            <a:endParaRPr kumimoji="0" lang="en-US" sz="1200" dirty="0">
              <a:solidFill>
                <a:schemeClr val="tx2"/>
              </a:solidFill>
            </a:endParaRPr>
          </a:p>
        </p:txBody>
      </p:sp>
      <p:sp>
        <p:nvSpPr>
          <p:cNvPr id="23" name="Rectangle 16"/>
          <p:cNvSpPr>
            <a:spLocks noGrp="1"/>
          </p:cNvSpPr>
          <p:nvPr>
            <p:ph type="sldNum" sz="quarter" idx="4"/>
          </p:nvPr>
        </p:nvSpPr>
        <p:spPr>
          <a:xfrm>
            <a:off x="8172450" y="6559360"/>
            <a:ext cx="914400" cy="244475"/>
          </a:xfrm>
          <a:prstGeom prst="rect">
            <a:avLst/>
          </a:prstGeom>
        </p:spPr>
        <p:txBody>
          <a:bodyPr/>
          <a:lstStyle>
            <a:lvl1pPr algn="r" eaLnBrk="1" latinLnBrk="0" hangingPunct="1">
              <a:defRPr kumimoji="0" sz="1200">
                <a:solidFill>
                  <a:schemeClr val="tx2"/>
                </a:solidFill>
              </a:defRPr>
            </a:lvl1pPr>
            <a:extLst/>
          </a:lstStyle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sz="1200" dirty="0">
              <a:solidFill>
                <a:schemeClr val="tx2"/>
              </a:solidFill>
            </a:endParaRP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</p:sldLayoutIdLst>
  <p:transition>
    <p:fade/>
  </p:transition>
  <p:txStyles>
    <p:titleStyle>
      <a:lvl1pPr algn="l" rtl="0" eaLnBrk="1" latinLnBrk="0" hangingPunct="1">
        <a:spcBef>
          <a:spcPct val="0"/>
        </a:spcBef>
        <a:buNone/>
        <a:defRPr kumimoji="0" sz="3200" cap="all" baseline="0">
          <a:solidFill>
            <a:schemeClr val="tx2"/>
          </a:solidFill>
          <a:effectLst>
            <a:outerShdw blurRad="51000" dist="370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latinLnBrk="0" hangingPunct="1">
        <a:defRPr kumimoji="0">
          <a:solidFill>
            <a:schemeClr val="tx2"/>
          </a:solidFill>
        </a:defRPr>
      </a:lvl2pPr>
      <a:lvl3pPr eaLnBrk="1" latinLnBrk="0" hangingPunct="1">
        <a:defRPr kumimoji="0">
          <a:solidFill>
            <a:schemeClr val="tx2"/>
          </a:solidFill>
        </a:defRPr>
      </a:lvl3pPr>
      <a:lvl4pPr eaLnBrk="1" latinLnBrk="0" hangingPunct="1">
        <a:defRPr kumimoji="0">
          <a:solidFill>
            <a:schemeClr val="tx2"/>
          </a:solidFill>
        </a:defRPr>
      </a:lvl4pPr>
      <a:lvl5pPr eaLnBrk="1" latinLnBrk="0" hangingPunct="1">
        <a:defRPr kumimoji="0">
          <a:solidFill>
            <a:schemeClr val="tx2"/>
          </a:solidFill>
        </a:defRPr>
      </a:lvl5pPr>
      <a:lvl6pPr eaLnBrk="1" latinLnBrk="0" hangingPunct="1">
        <a:defRPr kumimoji="0">
          <a:solidFill>
            <a:schemeClr val="tx2"/>
          </a:solidFill>
        </a:defRPr>
      </a:lvl6pPr>
      <a:lvl7pPr eaLnBrk="1" latinLnBrk="0" hangingPunct="1">
        <a:defRPr kumimoji="0">
          <a:solidFill>
            <a:schemeClr val="tx2"/>
          </a:solidFill>
        </a:defRPr>
      </a:lvl7pPr>
      <a:lvl8pPr eaLnBrk="1" latinLnBrk="0" hangingPunct="1">
        <a:defRPr kumimoji="0">
          <a:solidFill>
            <a:schemeClr val="tx2"/>
          </a:solidFill>
        </a:defRPr>
      </a:lvl8pPr>
      <a:lvl9pPr eaLnBrk="1" latinLnBrk="0" hangingPunct="1">
        <a:defRPr kumimoji="0">
          <a:solidFill>
            <a:schemeClr val="tx2"/>
          </a:solidFill>
        </a:defRPr>
      </a:lvl9pPr>
      <a:extLst/>
    </p:titleStyle>
    <p:bodyStyle>
      <a:lvl1pPr marL="342900" indent="-342900" algn="l" rtl="0" eaLnBrk="1" latinLnBrk="0" hangingPunct="1">
        <a:spcBef>
          <a:spcPct val="20000"/>
        </a:spcBef>
        <a:buChar char="•"/>
        <a:defRPr kumimoji="0"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latinLnBrk="0" hangingPunct="1">
        <a:spcBef>
          <a:spcPct val="20000"/>
        </a:spcBef>
        <a:buChar char="–"/>
        <a:defRPr kumimoji="0" sz="24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latinLnBrk="0" hangingPunct="1">
        <a:spcBef>
          <a:spcPct val="20000"/>
        </a:spcBef>
        <a:buChar char="•"/>
        <a:defRPr kumimoji="0" sz="20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latinLnBrk="0" hangingPunct="1">
        <a:spcBef>
          <a:spcPct val="20000"/>
        </a:spcBef>
        <a:buChar char="–"/>
        <a:defRPr kumimoji="0" sz="18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latinLnBrk="0" hangingPunct="1">
        <a:spcBef>
          <a:spcPct val="20000"/>
        </a:spcBef>
        <a:buChar char="»"/>
        <a:defRPr kumimoji="0" sz="16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eaLnBrk="1" latinLnBrk="0" hangingPunct="1">
        <a:spcBef>
          <a:spcPct val="20000"/>
        </a:spcBef>
        <a:buChar char="•"/>
        <a:defRPr kumimoji="0"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eaLnBrk="1" latinLnBrk="0" hangingPunct="1">
        <a:spcBef>
          <a:spcPct val="20000"/>
        </a:spcBef>
        <a:buChar char="•"/>
        <a:defRPr kumimoji="0"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eaLnBrk="1" latinLnBrk="0" hangingPunct="1">
        <a:spcBef>
          <a:spcPct val="20000"/>
        </a:spcBef>
        <a:buChar char="•"/>
        <a:defRPr kumimoji="0"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eaLnBrk="1" latinLnBrk="0" hangingPunct="1">
        <a:spcBef>
          <a:spcPct val="20000"/>
        </a:spcBef>
        <a:buChar char="•"/>
        <a:defRPr kumimoji="0" sz="20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quora.com/Whats-the-difference-between-distributed-and-distributional-semantic-representations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proceedings.neurips.cc/paper_files/paper/2000/file/728f206c2a01bf572b5940d7d9a8fa4c-Paper.pdf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ronxin.github.io/wevi/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4.png"/><Relationship Id="rId5" Type="http://schemas.openxmlformats.org/officeDocument/2006/relationships/customXml" Target="../ink/ink2.xml"/><Relationship Id="rId4" Type="http://schemas.openxmlformats.org/officeDocument/2006/relationships/image" Target="../media/image43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685800" y="2743200"/>
            <a:ext cx="7772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語言模型的演進</a:t>
            </a:r>
            <a:endParaRPr kumimoji="1" lang="en-US" altLang="zh-TW" sz="6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Arial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2D45C9D6-352D-804E-9494-A13395EEC5C6}"/>
              </a:ext>
            </a:extLst>
          </p:cNvPr>
          <p:cNvSpPr txBox="1"/>
          <p:nvPr/>
        </p:nvSpPr>
        <p:spPr>
          <a:xfrm>
            <a:off x="5638800" y="5486400"/>
            <a:ext cx="3733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講師：胡嘉璽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時間：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202310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月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-12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月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地點：明新科技大學</a:t>
            </a:r>
          </a:p>
        </p:txBody>
      </p:sp>
    </p:spTree>
    <p:extLst>
      <p:ext uri="{BB962C8B-B14F-4D97-AF65-F5344CB8AC3E}">
        <p14:creationId xmlns:p14="http://schemas.microsoft.com/office/powerpoint/2010/main" val="2461702271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97DD9F3B-B5E0-B487-1C02-1E89B6A745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812" y="661987"/>
            <a:ext cx="8334375" cy="5534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606191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09600" y="1447800"/>
            <a:ext cx="807720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在機器學習出現前，將文字轉換成電腦能看得懂的</a:t>
            </a:r>
            <a:r>
              <a:rPr kumimoji="1" lang="zh-TW" altLang="en-US" sz="3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表徵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是首要問題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首先是</a:t>
            </a:r>
            <a:r>
              <a:rPr kumimoji="1" lang="en-US" altLang="zh-TW" sz="3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ASCII Code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來表示英文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不同語言有不同方法，例如繁體中文使用</a:t>
            </a:r>
            <a:r>
              <a:rPr kumimoji="1" lang="en-US" altLang="zh-TW" sz="3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BIG5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，就是兩個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ASCII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的組合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之後使用</a:t>
            </a:r>
            <a:r>
              <a:rPr kumimoji="1" lang="en-US" altLang="zh-TW" sz="3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UNICOD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E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統一全世界的語言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但這些方式都只是能</a:t>
            </a:r>
            <a:r>
              <a:rPr kumimoji="1" lang="zh-TW" altLang="en-US" sz="3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顯示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文字，而非</a:t>
            </a:r>
            <a:r>
              <a:rPr kumimoji="1" lang="zh-TW" altLang="en-US" sz="3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處理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文字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這種方式稱之為</a:t>
            </a:r>
            <a:r>
              <a:rPr kumimoji="1" lang="en-US" altLang="zh-TW" sz="3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Label Encoding</a:t>
            </a: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將一個文字</a:t>
            </a:r>
            <a:r>
              <a:rPr kumimoji="1" lang="zh-TW" altLang="en-US" sz="3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對應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到一組數字</a:t>
            </a:r>
            <a:r>
              <a:rPr kumimoji="1" lang="zh-TW" altLang="en-US" sz="3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標籤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上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2438400" y="202223"/>
            <a:ext cx="45720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在電腦中表示詞</a:t>
            </a:r>
          </a:p>
        </p:txBody>
      </p:sp>
    </p:spTree>
    <p:extLst>
      <p:ext uri="{BB962C8B-B14F-4D97-AF65-F5344CB8AC3E}">
        <p14:creationId xmlns:p14="http://schemas.microsoft.com/office/powerpoint/2010/main" val="2064313210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85800" y="1513744"/>
            <a:ext cx="80772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之後常見於影像的深度學習，如物件辨識，「貓」是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0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，「狗」是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1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，「馬」是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2....</a:t>
            </a: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label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之間無特定關係，只是單純將物件轉成電腦中的數字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但用在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NLP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中，文字具有意義，數字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label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會有大小之分，如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K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比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S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小，但在某些象限中，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king &gt; servant</a:t>
            </a: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文字又可以排列組合產生新的意義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無法表達文字之間的相似性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2133600" y="304800"/>
            <a:ext cx="5410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Label Encoding</a:t>
            </a:r>
            <a:endParaRPr kumimoji="0" lang="zh-TW" altLang="en-US" sz="4800" b="1" i="0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56078397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7ED37F2F-ABF3-7C4A-28F1-38D47002FF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078" y="228600"/>
            <a:ext cx="8401844" cy="6461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6722618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85800" y="1465263"/>
            <a:ext cx="80772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一個詞被視為完全獨立於其它詞的向量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例如說字典中有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10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萬個字，就定義一個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10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萬維的向量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每個詞佔一個維度，稱為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one-hot encoding</a:t>
            </a: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但還是無法表示詞之間的關聯</a:t>
            </a:r>
            <a:endParaRPr kumimoji="1" lang="en-US" altLang="zh-TW" sz="32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1905000" y="228600"/>
            <a:ext cx="5410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用高維向量來表示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A0076607-6691-29CF-0CDA-B59847DED8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337" y="4463387"/>
            <a:ext cx="7566126" cy="2192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6164933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85800" y="1524000"/>
            <a:ext cx="8077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一個詞的意義由他的鄰居決定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鄰居是多遠？距離幾個字？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如果是用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bigram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，就只管旁邊的字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2133600" y="304800"/>
            <a:ext cx="5410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Neighbor Based</a:t>
            </a:r>
            <a:endParaRPr kumimoji="0" lang="zh-TW" altLang="en-US" sz="4800" b="1" i="0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614AFA5F-1C27-D928-B085-FC7C66B5D7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" y="3732476"/>
            <a:ext cx="7848600" cy="2596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821213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85800" y="1524000"/>
            <a:ext cx="80772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維度太高，一個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20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萬字彙就是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20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萬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X20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萬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資料太稀疏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向量中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0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太多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)</a:t>
            </a: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很難計算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無法加新字，加新字整個向量要重新建構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希望建構一個</a:t>
            </a:r>
            <a:r>
              <a:rPr kumimoji="1" lang="zh-TW" altLang="en-US" sz="3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低維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並且</a:t>
            </a:r>
            <a:r>
              <a:rPr kumimoji="1" lang="zh-TW" altLang="en-US" sz="3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稠密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的向量，並且詞之間要有</a:t>
            </a:r>
            <a:r>
              <a:rPr kumimoji="1" lang="zh-TW" altLang="en-US" sz="3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關聯</a:t>
            </a:r>
            <a:endParaRPr kumimoji="1" lang="en-US" altLang="zh-TW" sz="32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2133600" y="304800"/>
            <a:ext cx="5410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高維向量的問題</a:t>
            </a:r>
          </a:p>
        </p:txBody>
      </p:sp>
    </p:spTree>
    <p:extLst>
      <p:ext uri="{BB962C8B-B14F-4D97-AF65-F5344CB8AC3E}">
        <p14:creationId xmlns:p14="http://schemas.microsoft.com/office/powerpoint/2010/main" val="2995459574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09600" y="1447800"/>
            <a:ext cx="807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將剛才的高維向量用數學方法降維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如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SVD)</a:t>
            </a:r>
            <a:endParaRPr kumimoji="1" lang="en-US" altLang="zh-TW" sz="32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2133600" y="304800"/>
            <a:ext cx="5410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低維稠密向量建構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00592D83-D9EA-87AC-9BE6-5250975F80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2590800"/>
            <a:ext cx="7467600" cy="3425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294154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533400" y="1447800"/>
            <a:ext cx="80772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使用神經網路及反向傳播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(1986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年提出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)</a:t>
            </a: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神經機率語言模型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(2000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年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Bengio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提出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)</a:t>
            </a: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NLP from scratch(2008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年提出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)</a:t>
            </a: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Word2vec(</a:t>
            </a:r>
            <a:r>
              <a:rPr kumimoji="1" lang="en-US" altLang="zh-TW" sz="3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Mikolov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 2013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年提出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)</a:t>
            </a: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en-US" altLang="zh-TW" sz="3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GloVe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(2014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年提出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)</a:t>
            </a:r>
          </a:p>
          <a:p>
            <a:pPr marL="361950" indent="-361950">
              <a:buFont typeface="Arial" panose="020B0604020202020204" pitchFamily="34" charset="0"/>
              <a:buChar char="•"/>
            </a:pP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endParaRPr kumimoji="1" lang="en-US" altLang="zh-TW" sz="32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1066800" y="304800"/>
            <a:ext cx="71628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直接學一個低維稠密向量</a:t>
            </a:r>
          </a:p>
        </p:txBody>
      </p:sp>
    </p:spTree>
    <p:extLst>
      <p:ext uri="{BB962C8B-B14F-4D97-AF65-F5344CB8AC3E}">
        <p14:creationId xmlns:p14="http://schemas.microsoft.com/office/powerpoint/2010/main" val="2491464658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sz="quarter" idx="11"/>
          </p:nvPr>
        </p:nvSpPr>
        <p:spPr>
          <a:xfrm>
            <a:off x="2743200" y="2819400"/>
            <a:ext cx="4038600" cy="990600"/>
          </a:xfrm>
        </p:spPr>
        <p:txBody>
          <a:bodyPr/>
          <a:lstStyle/>
          <a:p>
            <a:pPr algn="just"/>
            <a:r>
              <a:rPr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語言模型概論</a:t>
            </a:r>
            <a:endParaRPr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86994603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sz="quarter" idx="11"/>
          </p:nvPr>
        </p:nvSpPr>
        <p:spPr>
          <a:xfrm>
            <a:off x="2057400" y="2819400"/>
            <a:ext cx="5410200" cy="990600"/>
          </a:xfrm>
        </p:spPr>
        <p:txBody>
          <a:bodyPr/>
          <a:lstStyle/>
          <a:p>
            <a:pPr algn="just"/>
            <a:r>
              <a:rPr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自然語言處理概論</a:t>
            </a:r>
            <a:endParaRPr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907764274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85800" y="1676400"/>
            <a:ext cx="80772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Language Modeling(LM)</a:t>
            </a: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用來解決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NLP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問題中的一種方法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並無法解決所有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NLP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問題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視圖建立一個機率分佈的數學方法來表達語句中基本單位的排列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在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1950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年代開始研究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2743200" y="202223"/>
            <a:ext cx="4267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語言模型概論</a:t>
            </a:r>
          </a:p>
        </p:txBody>
      </p:sp>
    </p:spTree>
    <p:extLst>
      <p:ext uri="{BB962C8B-B14F-4D97-AF65-F5344CB8AC3E}">
        <p14:creationId xmlns:p14="http://schemas.microsoft.com/office/powerpoint/2010/main" val="2231503952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85800" y="1676400"/>
            <a:ext cx="80772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語言最常見的分隔是句子</a:t>
            </a:r>
            <a:endParaRPr kumimoji="1" lang="en-US" altLang="zh-TW" sz="32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一句話由多個詞或字組成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如果用字來分，一句話有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25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個中文字，一個中文字有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13000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種可能性，整句話就有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13000</a:t>
            </a:r>
            <a:r>
              <a:rPr kumimoji="1" lang="en-US" altLang="zh-TW" sz="3200" baseline="30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25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種可能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所以這句話是句「人話」的機率非常低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2743200" y="202223"/>
            <a:ext cx="4267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語言模型概論</a:t>
            </a:r>
          </a:p>
        </p:txBody>
      </p:sp>
    </p:spTree>
    <p:extLst>
      <p:ext uri="{BB962C8B-B14F-4D97-AF65-F5344CB8AC3E}">
        <p14:creationId xmlns:p14="http://schemas.microsoft.com/office/powerpoint/2010/main" val="633772989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85800" y="1371600"/>
            <a:ext cx="80772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語言模型就是一個</a:t>
            </a:r>
            <a:r>
              <a:rPr kumimoji="1" lang="zh-TW" altLang="en-US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機率模型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，一個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m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個字的句子的機率分佈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為了減少參數空間，將這句話的機率表示成從左到右的產生過程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2743200" y="202223"/>
            <a:ext cx="4267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語言模型概論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DDB14D0E-0222-7EF7-7582-7C227F6D85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0362" y="2514600"/>
            <a:ext cx="3343275" cy="790575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0A767A7F-4D40-DF3E-0489-284F7536C0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0746" y="4953000"/>
            <a:ext cx="6852108" cy="1150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521111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85800" y="1676400"/>
            <a:ext cx="80772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上面的方法並沒有降低參數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使用馬克夫假設，任意單語</a:t>
            </a:r>
            <a:r>
              <a:rPr kumimoji="1" lang="en-US" altLang="zh-TW" sz="3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w</a:t>
            </a:r>
            <a:r>
              <a:rPr kumimoji="1" lang="en-US" altLang="zh-TW" sz="3200" baseline="-25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i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的出現只和前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n-1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個詞有關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稱之為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n-gram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，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n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元語言模型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2743200" y="202223"/>
            <a:ext cx="4267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語言模型概論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DE3CDA30-86BC-14CE-DBF9-23D10CA527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1654" y="3352800"/>
            <a:ext cx="6830291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825759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85800" y="1676400"/>
            <a:ext cx="80772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n=1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時稱為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unigram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，各字獨立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n=2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時稱為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bigram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，前字相關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n=3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時稱為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trigram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，前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2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字相關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通常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n&lt;=3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，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n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變大時會並不會讓模型更好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2743200" y="202223"/>
            <a:ext cx="4267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語言模型概論</a:t>
            </a:r>
          </a:p>
        </p:txBody>
      </p:sp>
    </p:spTree>
    <p:extLst>
      <p:ext uri="{BB962C8B-B14F-4D97-AF65-F5344CB8AC3E}">
        <p14:creationId xmlns:p14="http://schemas.microsoft.com/office/powerpoint/2010/main" val="2797122858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sz="quarter" idx="11"/>
          </p:nvPr>
        </p:nvSpPr>
        <p:spPr>
          <a:xfrm>
            <a:off x="2743200" y="2819400"/>
            <a:ext cx="4038600" cy="990600"/>
          </a:xfrm>
        </p:spPr>
        <p:txBody>
          <a:bodyPr/>
          <a:lstStyle/>
          <a:p>
            <a:pPr algn="just"/>
            <a:r>
              <a:rPr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統計語言模型</a:t>
            </a:r>
            <a:endParaRPr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414066754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85800" y="1676400"/>
            <a:ext cx="807720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怎麼計算不同語言模型的機率？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計算每種排列組合出現的</a:t>
            </a:r>
            <a:r>
              <a:rPr kumimoji="1" lang="zh-TW" altLang="en-US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次數</a:t>
            </a:r>
            <a:endParaRPr kumimoji="1" lang="en-US" altLang="zh-TW" sz="32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在哪裏出現的次數呢？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語料庫</a:t>
            </a:r>
            <a:r>
              <a:rPr kumimoji="1" lang="en-US" altLang="zh-TW" sz="3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(Corpus)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，儘可能收集人類有史以來說過所有的文字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語料庫是近代語言模型的最重大突破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可以讓你「算」字的出現的次數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稱之為</a:t>
            </a:r>
            <a:r>
              <a:rPr kumimoji="1" lang="en-US" altLang="zh-TW" sz="3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Counte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-based</a:t>
            </a: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2743200" y="202223"/>
            <a:ext cx="4267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語言模型概論</a:t>
            </a:r>
          </a:p>
        </p:txBody>
      </p:sp>
    </p:spTree>
    <p:extLst>
      <p:ext uri="{BB962C8B-B14F-4D97-AF65-F5344CB8AC3E}">
        <p14:creationId xmlns:p14="http://schemas.microsoft.com/office/powerpoint/2010/main" val="1909267282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85800" y="1600200"/>
            <a:ext cx="80772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是一個「純統計」的語言模型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是一個「機率」語言模型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計數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)</a:t>
            </a: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所以語料庫中沒出現過的排列組合，機率就是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0</a:t>
            </a: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但語料庫中的排列組合無法代表這個排列組合以後不會出現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因此會有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0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機率，是一種機率分佈問題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2743200" y="202223"/>
            <a:ext cx="4267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n</a:t>
            </a: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元語言模型</a:t>
            </a:r>
          </a:p>
        </p:txBody>
      </p:sp>
    </p:spTree>
    <p:extLst>
      <p:ext uri="{BB962C8B-B14F-4D97-AF65-F5344CB8AC3E}">
        <p14:creationId xmlns:p14="http://schemas.microsoft.com/office/powerpoint/2010/main" val="2704816439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85800" y="1600200"/>
            <a:ext cx="807720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統計機率中是連續的函式，但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n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元語言模型是離散函式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無法使用傳統機率密度模型，必須使用機率質量模型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必須要讓語料庫中的機率分佈儘量接近實際應用中的機率分佈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使用平滑法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(Smoothing)</a:t>
            </a:r>
          </a:p>
          <a:p>
            <a:pPr marL="361950" indent="-361950">
              <a:buFont typeface="Arial" panose="020B0604020202020204" pitchFamily="34" charset="0"/>
              <a:buChar char="•"/>
            </a:pP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2743200" y="202223"/>
            <a:ext cx="4267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n</a:t>
            </a: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元語言模型</a:t>
            </a:r>
          </a:p>
        </p:txBody>
      </p:sp>
    </p:spTree>
    <p:extLst>
      <p:ext uri="{BB962C8B-B14F-4D97-AF65-F5344CB8AC3E}">
        <p14:creationId xmlns:p14="http://schemas.microsoft.com/office/powerpoint/2010/main" val="1978905623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85800" y="1600200"/>
            <a:ext cx="80772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最佳化這個語言模型難度太大，因為都是非常接近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0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的數值相乘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無法建立大於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n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的模型，很多跨句子的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NLP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問題就無法解決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需要大量人工平滑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n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越大時運算量非常可怕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無法建立詞之間的相似度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2743200" y="202223"/>
            <a:ext cx="4267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n</a:t>
            </a: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元語言模型</a:t>
            </a:r>
          </a:p>
        </p:txBody>
      </p:sp>
    </p:spTree>
    <p:extLst>
      <p:ext uri="{BB962C8B-B14F-4D97-AF65-F5344CB8AC3E}">
        <p14:creationId xmlns:p14="http://schemas.microsoft.com/office/powerpoint/2010/main" val="3460694072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85800" y="1841242"/>
            <a:ext cx="80772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1950" indent="-361950">
              <a:buFont typeface="Arial" panose="020B0604020202020204" pitchFamily="34" charset="0"/>
              <a:buChar char="•"/>
            </a:pP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自然語言指的是人類交流的語言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程式語言就不是自然語言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賦予電腦支援和操縱人類語言的能力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只針對有文字的語言，只有語音的語言嚴格來說不在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NLP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的範圍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1752600" y="304800"/>
            <a:ext cx="60198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自然語言處理是什麼</a:t>
            </a:r>
          </a:p>
        </p:txBody>
      </p:sp>
    </p:spTree>
    <p:extLst>
      <p:ext uri="{BB962C8B-B14F-4D97-AF65-F5344CB8AC3E}">
        <p14:creationId xmlns:p14="http://schemas.microsoft.com/office/powerpoint/2010/main" val="3421548851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sz="quarter" idx="11"/>
          </p:nvPr>
        </p:nvSpPr>
        <p:spPr>
          <a:xfrm>
            <a:off x="2133600" y="2819400"/>
            <a:ext cx="5715000" cy="990600"/>
          </a:xfrm>
        </p:spPr>
        <p:txBody>
          <a:bodyPr/>
          <a:lstStyle/>
          <a:p>
            <a:pPr algn="just"/>
            <a:r>
              <a:rPr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神經網路語言模型</a:t>
            </a:r>
            <a:endParaRPr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015874541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85800" y="1600200"/>
            <a:ext cx="8077200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distributional/distributed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表示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前者是統計用語，用來說明詞是使用上下文來建立其分佈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後者是神經網路用語，用來表示語被轉換成低維連續向量在空間中分散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hlinkClick r:id="rId3"/>
              </a:rPr>
              <a:t>https://www.quora.com/Whats-the-difference-between-distributed-and-distributional-semantic-representations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1981200" y="228600"/>
            <a:ext cx="51816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神經網路語言模型</a:t>
            </a:r>
          </a:p>
        </p:txBody>
      </p:sp>
    </p:spTree>
    <p:extLst>
      <p:ext uri="{BB962C8B-B14F-4D97-AF65-F5344CB8AC3E}">
        <p14:creationId xmlns:p14="http://schemas.microsoft.com/office/powerpoint/2010/main" val="3460898784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85800" y="1600200"/>
            <a:ext cx="80772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前饋神經網路模型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循環神經網路模型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端到端記憶網路模型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台大和微軟提出的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)</a:t>
            </a:r>
          </a:p>
          <a:p>
            <a:pPr marL="361950" indent="-361950">
              <a:buFont typeface="Arial" panose="020B0604020202020204" pitchFamily="34" charset="0"/>
              <a:buChar char="•"/>
            </a:pP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1981200" y="228600"/>
            <a:ext cx="51816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神經網路語言模型</a:t>
            </a:r>
          </a:p>
        </p:txBody>
      </p:sp>
    </p:spTree>
    <p:extLst>
      <p:ext uri="{BB962C8B-B14F-4D97-AF65-F5344CB8AC3E}">
        <p14:creationId xmlns:p14="http://schemas.microsoft.com/office/powerpoint/2010/main" val="2281426189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85800" y="1225689"/>
            <a:ext cx="807720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2000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年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Bengio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提出使用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FFN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的網路對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P(w</a:t>
            </a:r>
            <a:r>
              <a:rPr kumimoji="1" lang="en-US" altLang="zh-TW" sz="3200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i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|</a:t>
            </a:r>
            <a:r>
              <a:rPr kumimoji="1" lang="en-US" altLang="zh-TW" sz="3200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wi-n+1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...w</a:t>
            </a:r>
            <a:r>
              <a:rPr kumimoji="1" lang="en-US" altLang="zh-TW" sz="3200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i-1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)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進行預訓練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先將詞表示成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one-hot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編碼，再經過隱藏層不斷轉換成低維的稠密向量，不斷重複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最後接上一個</a:t>
            </a:r>
            <a:r>
              <a:rPr kumimoji="1" lang="en-US" altLang="zh-TW" sz="3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Softmax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對應到所有詞的機率分佈，再取最大機率的那個詞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hlinkClick r:id="rId3"/>
              </a:rPr>
              <a:t>https://proceedings.neurips.cc/paper_files/paper/2000/file/728f206c2a01bf572b5940d7d9a8fa4c-Paper.pdf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1981200" y="228600"/>
            <a:ext cx="51816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神經網路語言模型</a:t>
            </a:r>
          </a:p>
        </p:txBody>
      </p:sp>
    </p:spTree>
    <p:extLst>
      <p:ext uri="{BB962C8B-B14F-4D97-AF65-F5344CB8AC3E}">
        <p14:creationId xmlns:p14="http://schemas.microsoft.com/office/powerpoint/2010/main" val="543043367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A270CC45-FFB9-8347-D3AA-C6B425DE31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775" y="414337"/>
            <a:ext cx="8172450" cy="602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617393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85800" y="1225689"/>
            <a:ext cx="80772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引入了一個劃時代的概念：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en-US" altLang="zh-TW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Word Embedding(</a:t>
            </a:r>
            <a:r>
              <a:rPr kumimoji="1" lang="zh-TW" altLang="en-US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詞嵌入</a:t>
            </a:r>
            <a:r>
              <a:rPr kumimoji="1" lang="en-US" altLang="zh-TW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)</a:t>
            </a: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一個詞，代表了多個面向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(aspect)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，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不同的面向稱之為一個特徵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(feature). </a:t>
            </a: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不同的詞在每個特徵上的表示都不同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最後對應到特徵維度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如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100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個特徵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)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上的高維稠密空間向量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詞表大小和歷史詞長度不會影響整個模型的參數量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1981200" y="228600"/>
            <a:ext cx="51816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神經網路語言模型</a:t>
            </a:r>
          </a:p>
        </p:txBody>
      </p:sp>
    </p:spTree>
    <p:extLst>
      <p:ext uri="{BB962C8B-B14F-4D97-AF65-F5344CB8AC3E}">
        <p14:creationId xmlns:p14="http://schemas.microsoft.com/office/powerpoint/2010/main" val="1794154936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946749E3-D7F6-D433-4D45-A26946AF36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C3C96981-05A0-69E2-0286-764DED90648D}"/>
              </a:ext>
            </a:extLst>
          </p:cNvPr>
          <p:cNvSpPr txBox="1"/>
          <p:nvPr/>
        </p:nvSpPr>
        <p:spPr>
          <a:xfrm>
            <a:off x="2667000" y="6248400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hlinkClick r:id="rId3"/>
              </a:rPr>
              <a:t>https://ronxin.github.io/wevi/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7688567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sz="quarter" idx="11"/>
          </p:nvPr>
        </p:nvSpPr>
        <p:spPr>
          <a:xfrm>
            <a:off x="1828800" y="2933700"/>
            <a:ext cx="6172200" cy="990600"/>
          </a:xfrm>
        </p:spPr>
        <p:txBody>
          <a:bodyPr/>
          <a:lstStyle/>
          <a:p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Embeddings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介紹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01ACAA0C-883C-C966-1259-350A7E7B3BAD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11078AA6-C1A5-45A0-9956-BB8DA3AA2FCD}" type="datetime1">
              <a:rPr kumimoji="0" lang="en-US" altLang="zh-TW" sz="1200" smtClean="0">
                <a:solidFill>
                  <a:schemeClr val="tx2"/>
                </a:solidFill>
              </a:rPr>
              <a:t>11/16/2023</a:t>
            </a:fld>
            <a:endParaRPr kumimoji="0" 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59AC5A1-68ED-EBAF-3E35-202A7D82E38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37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578417012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2133600" y="87029"/>
            <a:ext cx="6553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Embedding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介紹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11/16/2023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38</a:t>
            </a:fld>
            <a:endParaRPr kumimoji="0" lang="en-US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F1216D9E-C86D-79CD-21E3-AD03964D87A6}"/>
              </a:ext>
            </a:extLst>
          </p:cNvPr>
          <p:cNvSpPr txBox="1"/>
          <p:nvPr/>
        </p:nvSpPr>
        <p:spPr>
          <a:xfrm>
            <a:off x="533399" y="1256056"/>
            <a:ext cx="79248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世間萬物本身遵守著數學及物理定律</a:t>
            </a:r>
            <a:endParaRPr lang="en-US" altLang="zh-TW" sz="3200" b="0" i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在人類出現前，就已經存在，大部分和人類無關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和人類的活動的知識的則有關</a:t>
            </a:r>
            <a:endParaRPr lang="en-US" altLang="zh-TW" sz="3200" b="0" i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但人類的活動</a:t>
            </a:r>
            <a:r>
              <a:rPr lang="en-US" altLang="zh-TW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物理及心理</a:t>
            </a:r>
            <a:r>
              <a:rPr lang="en-US" altLang="zh-TW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也是遵守物理及數學定理</a:t>
            </a:r>
            <a:r>
              <a:rPr lang="en-US" altLang="zh-TW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有些定理可能人類還沒發現</a:t>
            </a:r>
            <a:r>
              <a:rPr lang="en-US" altLang="zh-TW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這些定理所組成的現象，本來就可以用各種方式表示</a:t>
            </a:r>
            <a:r>
              <a:rPr lang="en-US" altLang="zh-TW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或表徵</a:t>
            </a:r>
            <a:r>
              <a:rPr lang="en-US" altLang="zh-TW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TW" sz="3200" b="0" i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459903539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2133600" y="87029"/>
            <a:ext cx="6553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Embedding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介紹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11/16/2023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39</a:t>
            </a:fld>
            <a:endParaRPr kumimoji="0" lang="en-US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F1216D9E-C86D-79CD-21E3-AD03964D87A6}"/>
              </a:ext>
            </a:extLst>
          </p:cNvPr>
          <p:cNvSpPr txBox="1"/>
          <p:nvPr/>
        </p:nvSpPr>
        <p:spPr>
          <a:xfrm>
            <a:off x="533399" y="1256056"/>
            <a:ext cx="79248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「恒星」這個東西，早就出現在時光中了，早在人類出現就有了</a:t>
            </a:r>
            <a:endParaRPr lang="en-US" altLang="zh-TW" sz="3200" b="0" i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「恒星」這個「東西」，就有很多不同表達方式，如中文的「恒星」，英文的「</a:t>
            </a:r>
            <a:r>
              <a:rPr lang="en-US" altLang="zh-TW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Star</a:t>
            </a: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」、法文的「</a:t>
            </a:r>
            <a:r>
              <a:rPr lang="en-US" altLang="zh-TW" sz="3200" b="0" i="0" dirty="0">
                <a:effectLst/>
                <a:latin typeface="Linux Libertine"/>
              </a:rPr>
              <a:t>Étoile</a:t>
            </a:r>
            <a:r>
              <a:rPr lang="zh-TW" altLang="en-US" sz="3200" b="0" i="0" dirty="0">
                <a:effectLst/>
                <a:latin typeface="Linux Libertine"/>
              </a:rPr>
              <a:t>」</a:t>
            </a: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韓文的「</a:t>
            </a:r>
            <a:r>
              <a:rPr lang="ko-KR" altLang="en-US" sz="3200" b="0" i="0" dirty="0">
                <a:effectLst/>
                <a:latin typeface="Arial" panose="020B0604020202020204" pitchFamily="34" charset="0"/>
              </a:rPr>
              <a:t>항성</a:t>
            </a:r>
            <a:r>
              <a:rPr lang="zh-TW" altLang="en-US" sz="3200" b="0" i="0" dirty="0">
                <a:effectLst/>
                <a:latin typeface="Arial" panose="020B0604020202020204" pitchFamily="34" charset="0"/>
              </a:rPr>
              <a:t>」</a:t>
            </a:r>
            <a:r>
              <a:rPr lang="en-US" altLang="zh-TW" sz="3200" dirty="0">
                <a:latin typeface="Arial" panose="020B0604020202020204" pitchFamily="34" charset="0"/>
              </a:rPr>
              <a:t>……</a:t>
            </a: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但指的是同一個東西</a:t>
            </a:r>
            <a:endParaRPr lang="en-US" altLang="zh-TW" sz="3200" b="0" i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也可用「光子」排列組合的「快照」來表示這個東西，如</a:t>
            </a:r>
            <a:endParaRPr lang="en-US" altLang="zh-TW" sz="3200" b="0" i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ko-KR" altLang="en-US" sz="3200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266576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85800" y="1841242"/>
            <a:ext cx="80772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1950" indent="-361950">
              <a:buFont typeface="Arial" panose="020B0604020202020204" pitchFamily="34" charset="0"/>
              <a:buChar char="•"/>
            </a:pP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一開始是想解決機器翻譯問題，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後來發現這是門很大的學問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就像學英文一樣，從最基礎的字母開始，然後背單字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字彙表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)</a:t>
            </a: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開始閱讀，了解文意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最後可以作文，產生內容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1752600" y="304800"/>
            <a:ext cx="60198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自然語言處理是什麼</a:t>
            </a:r>
          </a:p>
        </p:txBody>
      </p:sp>
    </p:spTree>
    <p:extLst>
      <p:ext uri="{BB962C8B-B14F-4D97-AF65-F5344CB8AC3E}">
        <p14:creationId xmlns:p14="http://schemas.microsoft.com/office/powerpoint/2010/main" val="2302608503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2133600" y="87029"/>
            <a:ext cx="6553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Embedding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介紹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11/16/2023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40</a:t>
            </a:fld>
            <a:endParaRPr kumimoji="0"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7DB9522-A707-70BB-03C2-5C179A8AA1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1107072"/>
            <a:ext cx="5712281" cy="545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6590598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2133600" y="87029"/>
            <a:ext cx="6553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Embedding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介紹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11/16/2023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41</a:t>
            </a:fld>
            <a:endParaRPr kumimoji="0" lang="en-US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F1216D9E-C86D-79CD-21E3-AD03964D87A6}"/>
              </a:ext>
            </a:extLst>
          </p:cNvPr>
          <p:cNvSpPr txBox="1"/>
          <p:nvPr/>
        </p:nvSpPr>
        <p:spPr>
          <a:xfrm>
            <a:off x="533399" y="1256056"/>
            <a:ext cx="79248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表達某件事物的方式，千百萬種，但如果說到宇宙間最通用的表達方式，就是「數學」</a:t>
            </a:r>
            <a:endParaRPr lang="en-US" altLang="zh-TW" sz="3200" b="0" i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數學也是電腦唯一能看懂的語言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如果有一種數學的表達方式，能表示出全世界的各種東西，並且能用較「緊密」的方式來</a:t>
            </a:r>
            <a:r>
              <a:rPr lang="zh-TW" altLang="en-US" sz="3200" b="0" i="0" dirty="0">
                <a:solidFill>
                  <a:srgbClr val="FF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對應</a:t>
            </a: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萬物之間的關係</a:t>
            </a:r>
            <a:endParaRPr lang="en-US" altLang="zh-TW" sz="3200" b="0" i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試著用</a:t>
            </a:r>
            <a:r>
              <a:rPr lang="zh-TW" altLang="en-US" sz="3200" b="0" i="0" dirty="0">
                <a:solidFill>
                  <a:srgbClr val="FFFF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高維的稠密向量</a:t>
            </a: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來表達，這個表達空間估且稱為</a:t>
            </a:r>
            <a:r>
              <a:rPr lang="en-US" altLang="zh-TW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Truth Vector Space</a:t>
            </a:r>
          </a:p>
        </p:txBody>
      </p:sp>
    </p:spTree>
    <p:extLst>
      <p:ext uri="{BB962C8B-B14F-4D97-AF65-F5344CB8AC3E}">
        <p14:creationId xmlns:p14="http://schemas.microsoft.com/office/powerpoint/2010/main" val="1990825991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2133600" y="87029"/>
            <a:ext cx="6553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Embedding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介紹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11/16/2023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42</a:t>
            </a:fld>
            <a:endParaRPr kumimoji="0" lang="en-US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F1216D9E-C86D-79CD-21E3-AD03964D87A6}"/>
              </a:ext>
            </a:extLst>
          </p:cNvPr>
          <p:cNvSpPr txBox="1"/>
          <p:nvPr/>
        </p:nvSpPr>
        <p:spPr>
          <a:xfrm>
            <a:off x="533399" y="1256056"/>
            <a:ext cx="79248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人類的知識有限</a:t>
            </a:r>
            <a:endParaRPr lang="en-US" altLang="zh-TW" sz="3200" b="0" i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利用人類有史以來所有產生的知識，建立成一個</a:t>
            </a:r>
            <a:r>
              <a:rPr lang="en-US" altLang="zh-TW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Human Knowledge Vector Space</a:t>
            </a: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，表達成高維度的稠密向量空間</a:t>
            </a:r>
            <a:endParaRPr lang="en-US" altLang="zh-TW" sz="3200" b="0" i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這個</a:t>
            </a:r>
            <a:r>
              <a:rPr lang="en-US" altLang="zh-TW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HKVS</a:t>
            </a: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是人類所有知識</a:t>
            </a:r>
            <a:r>
              <a:rPr lang="en-US" altLang="zh-TW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有限</a:t>
            </a:r>
            <a:r>
              <a:rPr lang="en-US" altLang="zh-TW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也這個向量空間一定是</a:t>
            </a:r>
            <a:r>
              <a:rPr lang="en-US" altLang="zh-TW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Truth Vector Space</a:t>
            </a: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的子集合</a:t>
            </a:r>
            <a:endParaRPr lang="en-US" altLang="zh-TW" sz="3200" b="0" i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172699921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2133600" y="87029"/>
            <a:ext cx="6553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Embedding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介紹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11/16/2023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43</a:t>
            </a:fld>
            <a:endParaRPr kumimoji="0" lang="en-US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F1216D9E-C86D-79CD-21E3-AD03964D87A6}"/>
              </a:ext>
            </a:extLst>
          </p:cNvPr>
          <p:cNvSpPr txBox="1"/>
          <p:nvPr/>
        </p:nvSpPr>
        <p:spPr>
          <a:xfrm>
            <a:off x="533399" y="1256056"/>
            <a:ext cx="792480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人類所有知識，不管來源於文字、影片、視訊、聲音等，在這個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HKVS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中都可以「對應」到一個向量空間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因此我們說這個向量空間，就是將資料「</a:t>
            </a:r>
            <a:r>
              <a:rPr lang="en-US" altLang="zh-TW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embed</a:t>
            </a: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」到向量空間中</a:t>
            </a:r>
            <a:endParaRPr lang="en-US" altLang="zh-TW" sz="3200" b="0" i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因此這個向量空間稱之為</a:t>
            </a:r>
            <a:r>
              <a:rPr lang="en-US" altLang="zh-TW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Embedding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是人類知識和數學向量「對應」的關係</a:t>
            </a:r>
            <a:endParaRPr lang="en-US" altLang="zh-TW" sz="3200" b="0" i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感覺像是把人類知識「嵌入」另一個空間的概念</a:t>
            </a:r>
            <a:endParaRPr lang="en-US" altLang="zh-TW" sz="3200" b="0" i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所以</a:t>
            </a:r>
            <a:r>
              <a:rPr lang="en-US" altLang="zh-TW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Truth Vector Space</a:t>
            </a: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也就是一個嵌入</a:t>
            </a:r>
            <a:endParaRPr lang="en-US" altLang="zh-TW" sz="3200" b="0" i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636773086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不同顏色的寶石嵌在一面石牆上的照片">
            <a:extLst>
              <a:ext uri="{FF2B5EF4-FFF2-40B4-BE49-F238E27FC236}">
                <a16:creationId xmlns:a16="http://schemas.microsoft.com/office/drawing/2014/main" id="{B6076FC3-0ABB-6427-002C-9E05496F53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0105266"/>
      </p:ext>
    </p:extLst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畫一塊方型的蛋糕照片，然後把不同顏色發光的寶石嵌在這蛋糕裏面的照片，蛋糕是黃色的，寶石有各種顏色，寶石要多一點，每一面都要有，不要有蠟蠋，要用照片不要用畫的，寶石排列要不整齊">
            <a:extLst>
              <a:ext uri="{FF2B5EF4-FFF2-40B4-BE49-F238E27FC236}">
                <a16:creationId xmlns:a16="http://schemas.microsoft.com/office/drawing/2014/main" id="{61A860F6-DD08-8550-39CD-5948B565C2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1043191"/>
      </p:ext>
    </p:extLst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2133600" y="87029"/>
            <a:ext cx="6553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Embedding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介紹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11/16/2023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46</a:t>
            </a:fld>
            <a:endParaRPr kumimoji="0" lang="en-US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F1216D9E-C86D-79CD-21E3-AD03964D87A6}"/>
              </a:ext>
            </a:extLst>
          </p:cNvPr>
          <p:cNvSpPr txBox="1"/>
          <p:nvPr/>
        </p:nvSpPr>
        <p:spPr>
          <a:xfrm>
            <a:off x="533399" y="1256056"/>
            <a:ext cx="79248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目前人類知識的</a:t>
            </a:r>
            <a:r>
              <a:rPr lang="en-US" altLang="zh-TW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Embedding</a:t>
            </a: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，大部分來自文字</a:t>
            </a:r>
            <a:endParaRPr lang="en-US" altLang="zh-TW" sz="3200" b="0" i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隨著數位時代的演進，目前大部分的資料來源是文字、影像，視訊、聲音等可完全數位化的資料</a:t>
            </a:r>
            <a:endParaRPr lang="en-US" altLang="zh-TW" sz="3200" b="0" i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但是用高維稠密空間的表達方式，才是最方便且通用的方式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在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Embedding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中，最重要的參數就是「特徵」，也就是這個向量空間的維度</a:t>
            </a:r>
            <a:endParaRPr lang="en-US" altLang="zh-TW" sz="3200" b="0" i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406850338"/>
      </p:ext>
    </p:extLst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2133600" y="87029"/>
            <a:ext cx="6553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Embedding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介紹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11/16/2023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47</a:t>
            </a:fld>
            <a:endParaRPr kumimoji="0" lang="en-US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F1216D9E-C86D-79CD-21E3-AD03964D87A6}"/>
              </a:ext>
            </a:extLst>
          </p:cNvPr>
          <p:cNvSpPr txBox="1"/>
          <p:nvPr/>
        </p:nvSpPr>
        <p:spPr>
          <a:xfrm>
            <a:off x="533399" y="1256056"/>
            <a:ext cx="792480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在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Embedding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中，最重要的參數就是「特徵」，也就是這個向量空間的維度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每一個特徵代表一個「方面」</a:t>
            </a:r>
            <a:endParaRPr lang="en-US" altLang="zh-TW" sz="3200" b="0" i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這個特徵不需要由人工制定，只要給他一個維度數值</a:t>
            </a:r>
            <a:endParaRPr lang="en-US" altLang="zh-TW" sz="3200" b="0" i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模型會利用不同的方式來學習這些特徵的值</a:t>
            </a:r>
            <a:endParaRPr lang="en-US" altLang="zh-TW" sz="3200" b="0" i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TW" sz="3200" b="0" i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959114434"/>
      </p:ext>
    </p:extLst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word embedding的示意圖">
            <a:extLst>
              <a:ext uri="{FF2B5EF4-FFF2-40B4-BE49-F238E27FC236}">
                <a16:creationId xmlns:a16="http://schemas.microsoft.com/office/drawing/2014/main" id="{02F67EAE-9F92-2E4C-4549-E9190FE9A3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103625"/>
      </p:ext>
    </p:extLst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2133600" y="87029"/>
            <a:ext cx="6553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Embedding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介紹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11/16/2023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49</a:t>
            </a:fld>
            <a:endParaRPr kumimoji="0" lang="en-US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F1216D9E-C86D-79CD-21E3-AD03964D87A6}"/>
              </a:ext>
            </a:extLst>
          </p:cNvPr>
          <p:cNvSpPr txBox="1"/>
          <p:nvPr/>
        </p:nvSpPr>
        <p:spPr>
          <a:xfrm>
            <a:off x="533399" y="1256056"/>
            <a:ext cx="79248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目前的語言模型，最重要的部分就是把文字</a:t>
            </a:r>
            <a:r>
              <a:rPr lang="en-US" altLang="zh-TW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詞、句、段、章、書</a:t>
            </a:r>
            <a:r>
              <a:rPr lang="en-US" altLang="zh-TW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對應到詞向量空間中</a:t>
            </a:r>
            <a:endParaRPr lang="en-US" altLang="zh-TW" sz="3200" b="0" i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越大型的語言，對應的越完整</a:t>
            </a:r>
            <a:endParaRPr lang="en-US" altLang="zh-TW" sz="3200" b="0" i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詞向量的應用很早，現在的搜尋引擎早就不用</a:t>
            </a:r>
            <a:r>
              <a:rPr lang="en-US" altLang="zh-TW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keyword search</a:t>
            </a: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，大約在</a:t>
            </a:r>
            <a:r>
              <a:rPr lang="en-US" altLang="zh-TW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5</a:t>
            </a: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年前就</a:t>
            </a:r>
            <a:endParaRPr lang="en-US" altLang="zh-TW" sz="3200" b="0" i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開始使用</a:t>
            </a:r>
            <a:r>
              <a:rPr lang="en-US" altLang="zh-TW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word embedding</a:t>
            </a: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來尋找了</a:t>
            </a:r>
            <a:endParaRPr lang="en-US" altLang="zh-TW" sz="3200" b="0" i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將所有</a:t>
            </a:r>
            <a:r>
              <a:rPr lang="en-US" altLang="zh-TW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google</a:t>
            </a: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的資料</a:t>
            </a:r>
            <a:r>
              <a:rPr lang="en-US" altLang="zh-TW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文圖影音</a:t>
            </a:r>
            <a:r>
              <a:rPr lang="en-US" altLang="zh-TW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都轉成</a:t>
            </a:r>
            <a:r>
              <a:rPr lang="en-US" altLang="zh-TW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embedding</a:t>
            </a:r>
          </a:p>
        </p:txBody>
      </p:sp>
    </p:spTree>
    <p:extLst>
      <p:ext uri="{BB962C8B-B14F-4D97-AF65-F5344CB8AC3E}">
        <p14:creationId xmlns:p14="http://schemas.microsoft.com/office/powerpoint/2010/main" val="386827535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85800" y="1513744"/>
            <a:ext cx="807720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OCR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、斷詞、詞形還原、詞性標註、詞幹擷取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(tokenize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的基礎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)</a:t>
            </a: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語法歸納、斷句、解析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NER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、情感分析、術語提取，詞義消歧、關係抽取、語義解析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指代消除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自動摘要、機器翻譯、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NLU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、</a:t>
            </a:r>
            <a:r>
              <a:rPr kumimoji="1" lang="en-US" altLang="zh-TW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NLG</a:t>
            </a:r>
            <a:r>
              <a:rPr kumimoji="1" lang="zh-TW" altLang="en-US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、多模態、問答系統</a:t>
            </a:r>
            <a:endParaRPr kumimoji="1" lang="en-US" altLang="zh-TW" sz="32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1371600" y="304800"/>
            <a:ext cx="71628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自然語言處理常見任務</a:t>
            </a:r>
          </a:p>
        </p:txBody>
      </p:sp>
    </p:spTree>
    <p:extLst>
      <p:ext uri="{BB962C8B-B14F-4D97-AF65-F5344CB8AC3E}">
        <p14:creationId xmlns:p14="http://schemas.microsoft.com/office/powerpoint/2010/main" val="2196475744"/>
      </p:ext>
    </p:extLst>
  </p:cSld>
  <p:clrMapOvr>
    <a:masterClrMapping/>
  </p:clrMapOvr>
  <p:transition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2133600" y="87029"/>
            <a:ext cx="6553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Embedding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介紹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11/16/2023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50</a:t>
            </a:fld>
            <a:endParaRPr kumimoji="0" lang="en-US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F1216D9E-C86D-79CD-21E3-AD03964D87A6}"/>
              </a:ext>
            </a:extLst>
          </p:cNvPr>
          <p:cNvSpPr txBox="1"/>
          <p:nvPr/>
        </p:nvSpPr>
        <p:spPr>
          <a:xfrm>
            <a:off x="533399" y="1256056"/>
            <a:ext cx="79248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將所有</a:t>
            </a:r>
            <a:r>
              <a:rPr lang="en-US" altLang="zh-TW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google</a:t>
            </a: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的資料</a:t>
            </a:r>
            <a:r>
              <a:rPr lang="en-US" altLang="zh-TW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文圖影音</a:t>
            </a:r>
            <a:r>
              <a:rPr lang="en-US" altLang="zh-TW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都轉成</a:t>
            </a:r>
            <a:r>
              <a:rPr lang="en-US" altLang="zh-TW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embedding</a:t>
            </a: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，建立成</a:t>
            </a:r>
            <a:r>
              <a:rPr lang="en-US" altLang="zh-TW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embedding</a:t>
            </a: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資料庫</a:t>
            </a:r>
            <a:endParaRPr lang="en-US" altLang="zh-TW" sz="3200" b="0" i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將你輸入的資料也轉成</a:t>
            </a:r>
            <a:r>
              <a:rPr lang="en-US" altLang="zh-TW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embedding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把你輸入資料的</a:t>
            </a:r>
            <a:r>
              <a:rPr lang="en-US" altLang="zh-TW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embedding</a:t>
            </a: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丟去他的資料庫進行比對</a:t>
            </a:r>
            <a:endParaRPr lang="en-US" altLang="zh-TW" sz="3200" b="0" i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夾角越接近，越相似，再傳回排序結果</a:t>
            </a:r>
            <a:endParaRPr lang="en-US" altLang="zh-TW" sz="3200" b="0" i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BACBD1A-8377-D2D0-48A9-4FD5A5A65F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7285" y="4724400"/>
            <a:ext cx="8779565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3">
            <a:extLst>
              <a:ext uri="{FF2B5EF4-FFF2-40B4-BE49-F238E27FC236}">
                <a16:creationId xmlns:a16="http://schemas.microsoft.com/office/drawing/2014/main" id="{17B85D98-BDF1-927A-525A-18ACE58A28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048000" y="5394176"/>
            <a:ext cx="3683525" cy="1249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314060421"/>
      </p:ext>
    </p:extLst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D6559E0E-F369-F6A7-87DB-17E9626E15D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9219" y="0"/>
            <a:ext cx="30855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390797"/>
      </p:ext>
    </p:extLst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A339D9C2-3B71-CD0E-AF3D-7878E3F5FBB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9219" y="0"/>
            <a:ext cx="30855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433431"/>
      </p:ext>
    </p:extLst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C01F8C88-FB68-20AA-8A7C-23690A6DF3F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9219" y="0"/>
            <a:ext cx="30855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102911"/>
      </p:ext>
    </p:extLst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53A85B18-24A0-6E2B-BCFC-52D77FC3BE5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9219" y="0"/>
            <a:ext cx="30855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987054"/>
      </p:ext>
    </p:extLst>
  </p:cSld>
  <p:clrMapOvr>
    <a:masterClrMapping/>
  </p:clrMapOvr>
  <p:transition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2133600" y="87029"/>
            <a:ext cx="6553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Word2Vec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介紹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11/16/2023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55</a:t>
            </a:fld>
            <a:endParaRPr kumimoji="0" lang="en-US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F1216D9E-C86D-79CD-21E3-AD03964D87A6}"/>
              </a:ext>
            </a:extLst>
          </p:cNvPr>
          <p:cNvSpPr txBox="1"/>
          <p:nvPr/>
        </p:nvSpPr>
        <p:spPr>
          <a:xfrm>
            <a:off x="533399" y="1256056"/>
            <a:ext cx="79248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目前的語言模型，最重要的部分就是把文字</a:t>
            </a:r>
            <a:r>
              <a:rPr lang="en-US" altLang="zh-TW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詞、句、段、章、書</a:t>
            </a:r>
            <a:r>
              <a:rPr lang="en-US" altLang="zh-TW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對應到詞向量空間中</a:t>
            </a:r>
            <a:endParaRPr lang="en-US" altLang="zh-TW" sz="3200" b="0" i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越大型的語言，對應的越完整</a:t>
            </a:r>
            <a:endParaRPr lang="en-US" altLang="zh-TW" sz="3200" b="0" i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詞向量的應用很早，現在的搜尋引擎早就不用</a:t>
            </a:r>
            <a:r>
              <a:rPr lang="en-US" altLang="zh-TW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keyword search</a:t>
            </a: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，大約在</a:t>
            </a:r>
            <a:r>
              <a:rPr lang="en-US" altLang="zh-TW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5</a:t>
            </a: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年前就</a:t>
            </a:r>
            <a:endParaRPr lang="en-US" altLang="zh-TW" sz="3200" b="0" i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開始使用</a:t>
            </a:r>
            <a:r>
              <a:rPr lang="en-US" altLang="zh-TW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word embedding</a:t>
            </a: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來尋找了</a:t>
            </a:r>
            <a:endParaRPr lang="en-US" altLang="zh-TW" sz="3200" b="0" i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將所有</a:t>
            </a:r>
            <a:r>
              <a:rPr lang="en-US" altLang="zh-TW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google</a:t>
            </a: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的資料</a:t>
            </a:r>
            <a:r>
              <a:rPr lang="en-US" altLang="zh-TW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文圖影音</a:t>
            </a:r>
            <a:r>
              <a:rPr lang="en-US" altLang="zh-TW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都轉成</a:t>
            </a:r>
            <a:r>
              <a:rPr lang="en-US" altLang="zh-TW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embedding</a:t>
            </a:r>
          </a:p>
        </p:txBody>
      </p:sp>
    </p:spTree>
    <p:extLst>
      <p:ext uri="{BB962C8B-B14F-4D97-AF65-F5344CB8AC3E}">
        <p14:creationId xmlns:p14="http://schemas.microsoft.com/office/powerpoint/2010/main" val="1431187261"/>
      </p:ext>
    </p:extLst>
  </p:cSld>
  <p:clrMapOvr>
    <a:masterClrMapping/>
  </p:clrMapOvr>
  <p:transition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sz="quarter" idx="11"/>
          </p:nvPr>
        </p:nvSpPr>
        <p:spPr>
          <a:xfrm>
            <a:off x="1600200" y="2971800"/>
            <a:ext cx="6477000" cy="990600"/>
          </a:xfrm>
        </p:spPr>
        <p:txBody>
          <a:bodyPr/>
          <a:lstStyle/>
          <a:p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循環神經網路語言模型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01ACAA0C-883C-C966-1259-350A7E7B3BAD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11078AA6-C1A5-45A0-9956-BB8DA3AA2FCD}" type="datetime1">
              <a:rPr kumimoji="0" lang="en-US" altLang="zh-TW" sz="1200" smtClean="0">
                <a:solidFill>
                  <a:schemeClr val="tx2"/>
                </a:solidFill>
              </a:rPr>
              <a:t>11/16/2023</a:t>
            </a:fld>
            <a:endParaRPr kumimoji="0" 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59AC5A1-68ED-EBAF-3E35-202A7D82E38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56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350902423"/>
      </p:ext>
    </p:extLst>
  </p:cSld>
  <p:clrMapOvr>
    <a:masterClrMapping/>
  </p:clrMapOvr>
  <p:transition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2133600" y="369794"/>
            <a:ext cx="6553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循環神經網路模型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66675" y="6842125"/>
            <a:ext cx="2438400" cy="244475"/>
          </a:xfrm>
        </p:spPr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11/16/2023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8172450" y="6842125"/>
            <a:ext cx="914400" cy="244475"/>
          </a:xfrm>
        </p:spPr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57</a:t>
            </a:fld>
            <a:endParaRPr kumimoji="0" lang="en-US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F1216D9E-C86D-79CD-21E3-AD03964D87A6}"/>
              </a:ext>
            </a:extLst>
          </p:cNvPr>
          <p:cNvSpPr txBox="1"/>
          <p:nvPr/>
        </p:nvSpPr>
        <p:spPr>
          <a:xfrm>
            <a:off x="533400" y="1501965"/>
            <a:ext cx="79248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固定長度的歷史詞無法提供充份資訊</a:t>
            </a:r>
            <a:endParaRPr lang="en-US" altLang="zh-TW" sz="3200" b="0" i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3200" b="0" i="1" dirty="0"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和</a:t>
            </a:r>
            <a:r>
              <a:rPr lang="zh-TW" altLang="en-US" sz="3200" b="0" i="1" dirty="0">
                <a:solidFill>
                  <a:srgbClr val="FF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小明</a:t>
            </a:r>
            <a:r>
              <a:rPr lang="zh-TW" altLang="en-US" sz="3200" b="0" i="1" dirty="0"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在一起充滿驚喜，沒有事停止</a:t>
            </a:r>
            <a:r>
              <a:rPr lang="zh-TW" altLang="en-US" sz="3200" b="0" i="1" dirty="0">
                <a:solidFill>
                  <a:srgbClr val="FF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他</a:t>
            </a:r>
            <a:endParaRPr lang="en-US" altLang="zh-TW" sz="3200" b="0" i="1" dirty="0">
              <a:solidFill>
                <a:srgbClr val="FF0000"/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指代時窗口超過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10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個字，如何參考到更前面的字？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使用循環神經網路，將前面字的資料放入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hidden layers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之後再傳過來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這種網路稱為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RNN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TW" sz="3200" b="0" i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896620775"/>
      </p:ext>
    </p:extLst>
  </p:cSld>
  <p:clrMapOvr>
    <a:masterClrMapping/>
  </p:clrMapOvr>
  <p:transition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02E304A9-3C5C-4A6D-1E57-F79550C346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540"/>
            <a:ext cx="9144000" cy="5142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351035"/>
      </p:ext>
    </p:extLst>
  </p:cSld>
  <p:clrMapOvr>
    <a:masterClrMapping/>
  </p:clrMapOvr>
  <p:transition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2133600" y="369794"/>
            <a:ext cx="6553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循環神經網路模型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66675" y="6842125"/>
            <a:ext cx="2438400" cy="244475"/>
          </a:xfrm>
        </p:spPr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11/16/2023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8172450" y="6842125"/>
            <a:ext cx="914400" cy="244475"/>
          </a:xfrm>
        </p:spPr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59</a:t>
            </a:fld>
            <a:endParaRPr kumimoji="0" lang="en-US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F1216D9E-C86D-79CD-21E3-AD03964D87A6}"/>
              </a:ext>
            </a:extLst>
          </p:cNvPr>
          <p:cNvSpPr txBox="1"/>
          <p:nvPr/>
        </p:nvSpPr>
        <p:spPr>
          <a:xfrm>
            <a:off x="533400" y="1501965"/>
            <a:ext cx="79248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RNN</a:t>
            </a: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在做反向傳播時，常常容易產生梯度消失或梯度下降</a:t>
            </a:r>
            <a:endParaRPr lang="en-US" altLang="zh-TW" sz="3200" b="0" i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LSTM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或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GRU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等改進的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RNN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來取代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LSTM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或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GRU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已經可以解決很多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NLP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的問題了，如情感分類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TW" sz="3200" b="0" i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997096366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85800" y="1513744"/>
            <a:ext cx="80772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不同的任務需要用不同的方法解決，有不同的學科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統計、機率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)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、不同的演算法，不同的資料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並沒有單一方法能解決所有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NLP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的問題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NLP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的研究正是研究解決這些問題的不同方法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人們希望能找到一個統一的方法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1371600" y="304800"/>
            <a:ext cx="71628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自然語言處理常見任務</a:t>
            </a:r>
          </a:p>
        </p:txBody>
      </p:sp>
    </p:spTree>
    <p:extLst>
      <p:ext uri="{BB962C8B-B14F-4D97-AF65-F5344CB8AC3E}">
        <p14:creationId xmlns:p14="http://schemas.microsoft.com/office/powerpoint/2010/main" val="2183074220"/>
      </p:ext>
    </p:extLst>
  </p:cSld>
  <p:clrMapOvr>
    <a:masterClrMapping/>
  </p:clrMapOvr>
  <p:transition>
    <p:fade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sz="quarter" idx="11"/>
          </p:nvPr>
        </p:nvSpPr>
        <p:spPr>
          <a:xfrm>
            <a:off x="2362200" y="2971800"/>
            <a:ext cx="4724400" cy="990600"/>
          </a:xfrm>
        </p:spPr>
        <p:txBody>
          <a:bodyPr/>
          <a:lstStyle/>
          <a:p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預訓練語言模型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01ACAA0C-883C-C966-1259-350A7E7B3BAD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11078AA6-C1A5-45A0-9956-BB8DA3AA2FCD}" type="datetime1">
              <a:rPr kumimoji="0" lang="en-US" altLang="zh-TW" sz="1200" smtClean="0">
                <a:solidFill>
                  <a:schemeClr val="tx2"/>
                </a:solidFill>
              </a:rPr>
              <a:t>11/16/2023</a:t>
            </a:fld>
            <a:endParaRPr kumimoji="0" 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59AC5A1-68ED-EBAF-3E35-202A7D82E38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60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280841710"/>
      </p:ext>
    </p:extLst>
  </p:cSld>
  <p:clrMapOvr>
    <a:masterClrMapping/>
  </p:clrMapOvr>
  <p:transition>
    <p:fad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2743200" y="381000"/>
            <a:ext cx="3886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自監督學習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66675" y="6842125"/>
            <a:ext cx="2438400" cy="244475"/>
          </a:xfrm>
        </p:spPr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11/16/2023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8172450" y="6842125"/>
            <a:ext cx="914400" cy="244475"/>
          </a:xfrm>
        </p:spPr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61</a:t>
            </a:fld>
            <a:endParaRPr kumimoji="0" lang="en-US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F1216D9E-C86D-79CD-21E3-AD03964D87A6}"/>
              </a:ext>
            </a:extLst>
          </p:cNvPr>
          <p:cNvSpPr txBox="1"/>
          <p:nvPr/>
        </p:nvSpPr>
        <p:spPr>
          <a:xfrm>
            <a:off x="533400" y="1501965"/>
            <a:ext cx="792480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語言模型是個多分類問題</a:t>
            </a:r>
            <a:endParaRPr lang="en-US" altLang="zh-TW" sz="3200" b="0" i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神經網路通常需要有標註的資料才能進行，稱之為監督式學習</a:t>
            </a:r>
            <a:endParaRPr lang="en-US" altLang="zh-TW" sz="3200" b="0" i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但是因為有</a:t>
            </a:r>
            <a:r>
              <a:rPr lang="zh-TW" altLang="en-US" sz="3200" b="0" i="0" dirty="0">
                <a:solidFill>
                  <a:srgbClr val="FF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語料庫</a:t>
            </a: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的存在。語料庫中的所有句子已經是</a:t>
            </a:r>
            <a:r>
              <a:rPr lang="zh-TW" altLang="en-US" sz="3200" b="0" i="0" dirty="0">
                <a:solidFill>
                  <a:srgbClr val="FF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完全遵循</a:t>
            </a: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人類文法、帶語意、並且具備世界知識的</a:t>
            </a:r>
            <a:r>
              <a:rPr lang="zh-TW" altLang="en-US" sz="3200" b="0" i="0" dirty="0">
                <a:solidFill>
                  <a:srgbClr val="FF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排列組合</a:t>
            </a: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了</a:t>
            </a:r>
            <a:endParaRPr lang="en-US" altLang="zh-TW" sz="3200" b="0" i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因此只要有語料庫，等於有了標注資料</a:t>
            </a:r>
            <a:endParaRPr lang="en-US" altLang="zh-TW" sz="3200" b="0" i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從語料庫中正確的排列組合的神經網路學習稱為</a:t>
            </a:r>
            <a:r>
              <a:rPr lang="zh-TW" altLang="en-US" sz="3200" b="0" i="0" dirty="0">
                <a:solidFill>
                  <a:srgbClr val="FF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自監督學習</a:t>
            </a:r>
            <a:r>
              <a:rPr lang="en-US" altLang="zh-TW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(Self-supervised)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TW" sz="3200" b="0" i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144928017"/>
      </p:ext>
    </p:extLst>
  </p:cSld>
  <p:clrMapOvr>
    <a:masterClrMapping/>
  </p:clrMapOvr>
  <p:transition>
    <p:fad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2286000" y="369794"/>
            <a:ext cx="6553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從語料庫中學習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66675" y="6842125"/>
            <a:ext cx="2438400" cy="244475"/>
          </a:xfrm>
        </p:spPr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11/16/2023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8172450" y="6842125"/>
            <a:ext cx="914400" cy="244475"/>
          </a:xfrm>
        </p:spPr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62</a:t>
            </a:fld>
            <a:endParaRPr kumimoji="0" lang="en-US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F1216D9E-C86D-79CD-21E3-AD03964D87A6}"/>
              </a:ext>
            </a:extLst>
          </p:cNvPr>
          <p:cNvSpPr txBox="1"/>
          <p:nvPr/>
        </p:nvSpPr>
        <p:spPr>
          <a:xfrm>
            <a:off x="533400" y="1501965"/>
            <a:ext cx="792480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從語料庫中可以學習到人類有史以來所有文字排列組合的關係。</a:t>
            </a:r>
            <a:endParaRPr lang="en-US" altLang="zh-TW" sz="3200" b="0" i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將這些排列組合的關係儲存，也稱模型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模型本身已具備文法、語意、世界知識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靈感來自視覺領域的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ImageNet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ImageNet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利用神經網路將圖片中所有基本特徵先學下來儲存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再利用此特徵來進行世界萬物的處理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語言模型就是文字界的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ImageNet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TW" sz="3200" b="0" i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687070690"/>
      </p:ext>
    </p:extLst>
  </p:cSld>
  <p:clrMapOvr>
    <a:masterClrMapping/>
  </p:clrMapOvr>
  <p:transition>
    <p:fad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2286000" y="369794"/>
            <a:ext cx="6553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預訓練語言模型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66675" y="6842125"/>
            <a:ext cx="2438400" cy="244475"/>
          </a:xfrm>
        </p:spPr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11/16/2023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8172450" y="6842125"/>
            <a:ext cx="914400" cy="244475"/>
          </a:xfrm>
        </p:spPr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63</a:t>
            </a:fld>
            <a:endParaRPr kumimoji="0" lang="en-US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F1216D9E-C86D-79CD-21E3-AD03964D87A6}"/>
              </a:ext>
            </a:extLst>
          </p:cNvPr>
          <p:cNvSpPr txBox="1"/>
          <p:nvPr/>
        </p:nvSpPr>
        <p:spPr>
          <a:xfrm>
            <a:off x="533400" y="1501965"/>
            <a:ext cx="792480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首先設計一個神經網路，並且透過語料庫，將所有語言的知識</a:t>
            </a:r>
            <a:r>
              <a:rPr lang="zh-TW" altLang="en-US" sz="3200" b="0" i="0" dirty="0">
                <a:solidFill>
                  <a:srgbClr val="FF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學好</a:t>
            </a: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並</a:t>
            </a:r>
            <a:r>
              <a:rPr lang="zh-TW" altLang="en-US" sz="3200" b="0" i="0" dirty="0">
                <a:solidFill>
                  <a:srgbClr val="FF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儲存</a:t>
            </a:r>
            <a:endParaRPr lang="en-US" altLang="zh-TW" sz="3200" b="0" i="0" dirty="0">
              <a:solidFill>
                <a:srgbClr val="FF0000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如果有新的任務，將新任務所自帶的資料當作訓練集，</a:t>
            </a:r>
            <a:r>
              <a:rPr lang="zh-TW" altLang="en-US" sz="3200" b="0" i="0" dirty="0">
                <a:solidFill>
                  <a:srgbClr val="FF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微調</a:t>
            </a: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儲存好模型的參數</a:t>
            </a:r>
            <a:endParaRPr lang="en-US" altLang="zh-TW" sz="3200" b="0" i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微調好參數的語言模型就可以解決新的任務</a:t>
            </a:r>
            <a:endParaRPr lang="en-US" altLang="zh-TW" sz="3200" b="0" i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不需要重新設計演算法或訓練模型，只需要微調</a:t>
            </a:r>
            <a:endParaRPr lang="en-US" altLang="zh-TW" sz="3200" b="0" i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稱為</a:t>
            </a:r>
            <a:r>
              <a:rPr lang="en-US" altLang="zh-TW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Pre-trained Language Model(PLM)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ChatGPT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中的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就是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Pre-trained</a:t>
            </a:r>
            <a:endParaRPr lang="en-US" altLang="zh-TW" sz="3200" b="0" i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60864091"/>
      </p:ext>
    </p:extLst>
  </p:cSld>
  <p:clrMapOvr>
    <a:masterClrMapping/>
  </p:clrMapOvr>
  <p:transition>
    <p:fad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2286000" y="369794"/>
            <a:ext cx="6553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預訓練語言模型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66675" y="6842125"/>
            <a:ext cx="2438400" cy="244475"/>
          </a:xfrm>
        </p:spPr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11/16/2023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8172450" y="6842125"/>
            <a:ext cx="914400" cy="244475"/>
          </a:xfrm>
        </p:spPr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64</a:t>
            </a:fld>
            <a:endParaRPr kumimoji="0" lang="en-US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F1216D9E-C86D-79CD-21E3-AD03964D87A6}"/>
              </a:ext>
            </a:extLst>
          </p:cNvPr>
          <p:cNvSpPr txBox="1"/>
          <p:nvPr/>
        </p:nvSpPr>
        <p:spPr>
          <a:xfrm>
            <a:off x="533400" y="1501965"/>
            <a:ext cx="792480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最重要突破即</a:t>
            </a:r>
            <a:r>
              <a:rPr lang="en-US" altLang="zh-TW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2017</a:t>
            </a: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出現的</a:t>
            </a:r>
            <a:r>
              <a:rPr lang="en-US" altLang="zh-TW" sz="3200" b="0" i="0" dirty="0">
                <a:solidFill>
                  <a:srgbClr val="FF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Transformer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將</a:t>
            </a:r>
            <a:r>
              <a:rPr lang="en-US" altLang="zh-TW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RNN</a:t>
            </a: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換成</a:t>
            </a:r>
            <a:r>
              <a:rPr lang="en-US" altLang="zh-TW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Transformer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利用</a:t>
            </a:r>
            <a:r>
              <a:rPr lang="en-US" altLang="zh-TW" sz="32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Multi-head Attention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機制來了解文字上下文的重要性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在應用</a:t>
            </a:r>
            <a:r>
              <a:rPr lang="en-US" altLang="zh-TW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Transformer</a:t>
            </a: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的模型中先放入</a:t>
            </a:r>
            <a:r>
              <a:rPr lang="en-US" altLang="zh-TW" sz="3200" b="0" i="0" dirty="0">
                <a:solidFill>
                  <a:srgbClr val="FF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Embedding</a:t>
            </a: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層</a:t>
            </a:r>
            <a:endParaRPr lang="en-US" altLang="zh-TW" sz="3200" b="0" i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Embedding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層存放了</a:t>
            </a:r>
            <a:r>
              <a:rPr lang="zh-TW" altLang="en-US" sz="32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已學習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到的</a:t>
            </a:r>
            <a:r>
              <a:rPr lang="zh-TW" altLang="en-US" sz="32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上下文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語意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(Contextual Representation)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ChatGPT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中的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就是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Transformer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是目前所有語言模型的基礎</a:t>
            </a:r>
            <a:endParaRPr lang="en-US" altLang="zh-TW" sz="3200" b="0" i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239762960"/>
      </p:ext>
    </p:extLst>
  </p:cSld>
  <p:clrMapOvr>
    <a:masterClrMapping/>
  </p:clrMapOvr>
  <p:transition>
    <p:fade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09600" y="1447800"/>
            <a:ext cx="79248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是一種採用自注意力機制</a:t>
            </a:r>
            <a:r>
              <a:rPr kumimoji="1" lang="en-US" altLang="zh-TW" sz="3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(Self-Attention)</a:t>
            </a:r>
            <a:r>
              <a:rPr kumimoji="1" lang="zh-TW" altLang="en-US" sz="3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的深度學習模型</a:t>
            </a:r>
            <a:r>
              <a:rPr kumimoji="1" lang="en-US" altLang="zh-TW" sz="3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(2017</a:t>
            </a:r>
            <a:r>
              <a:rPr kumimoji="1" lang="zh-TW" altLang="en-US" sz="3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年</a:t>
            </a:r>
            <a:r>
              <a:rPr kumimoji="1" lang="en-US" altLang="zh-TW" sz="3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Google Brain</a:t>
            </a:r>
            <a:r>
              <a:rPr kumimoji="1" lang="zh-TW" altLang="en-US" sz="3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提出</a:t>
            </a:r>
            <a:r>
              <a:rPr kumimoji="1" lang="en-US" altLang="zh-TW" sz="3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)</a:t>
            </a: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可以按輸入資料各部分重要性的不同而分配不同的權重</a:t>
            </a:r>
            <a:endParaRPr kumimoji="1" lang="en-US" altLang="zh-TW" sz="3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該模型主要用於自然語言處理（</a:t>
            </a:r>
            <a:r>
              <a:rPr kumimoji="1" lang="en-US" altLang="zh-TW" sz="3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NLP</a:t>
            </a:r>
            <a:r>
              <a:rPr kumimoji="1" lang="zh-TW" altLang="en-US" sz="3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）與電腦視覺（</a:t>
            </a:r>
            <a:r>
              <a:rPr kumimoji="1" lang="en-US" altLang="zh-TW" sz="3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CV</a:t>
            </a:r>
            <a:r>
              <a:rPr kumimoji="1" lang="zh-TW" altLang="en-US" sz="3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）領域</a:t>
            </a:r>
            <a:endParaRPr kumimoji="1" lang="en-US" altLang="zh-TW" sz="3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是一個</a:t>
            </a:r>
            <a:r>
              <a:rPr kumimoji="1" lang="en-US" altLang="zh-TW" sz="3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Autoencoder</a:t>
            </a:r>
            <a:r>
              <a:rPr kumimoji="1" lang="zh-TW" altLang="en-US" sz="3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，也有</a:t>
            </a:r>
            <a:r>
              <a:rPr kumimoji="1" lang="en-US" altLang="zh-TW" sz="3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decoder</a:t>
            </a: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可完全取代</a:t>
            </a:r>
            <a:r>
              <a:rPr kumimoji="1" lang="en-US" altLang="zh-TW" sz="3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NLP</a:t>
            </a:r>
            <a:r>
              <a:rPr kumimoji="1" lang="zh-TW" altLang="en-US" sz="3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中使用的</a:t>
            </a:r>
            <a:r>
              <a:rPr kumimoji="1" lang="en-US" altLang="zh-TW" sz="3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LSTM</a:t>
            </a:r>
            <a:r>
              <a:rPr kumimoji="1" lang="zh-TW" altLang="en-US" sz="3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或</a:t>
            </a:r>
            <a:r>
              <a:rPr kumimoji="1" lang="en-US" altLang="zh-TW" sz="3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GRU</a:t>
            </a: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1752600" y="54165"/>
            <a:ext cx="56388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Transformer</a:t>
            </a: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網路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11/16/2023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65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808648707"/>
      </p:ext>
    </p:extLst>
  </p:cSld>
  <p:clrMapOvr>
    <a:masterClrMapping/>
  </p:clrMapOvr>
  <p:transition>
    <p:fade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1752600" y="54165"/>
            <a:ext cx="56388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Transformer</a:t>
            </a: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模型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11/16/2023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66</a:t>
            </a:fld>
            <a:endParaRPr kumimoji="0" 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F68A123-F6C2-A718-A61B-9D42488CBC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2609" y="1260631"/>
            <a:ext cx="5995012" cy="5542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884879"/>
      </p:ext>
    </p:extLst>
  </p:cSld>
  <p:clrMapOvr>
    <a:masterClrMapping/>
  </p:clrMapOvr>
  <p:transition>
    <p:fade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1752600" y="54165"/>
            <a:ext cx="56388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Transformer</a:t>
            </a: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模型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11/16/2023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67</a:t>
            </a:fld>
            <a:endParaRPr kumimoji="0" 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5910AA3-F3C5-1F20-22BF-573EE15871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7462" y="1111060"/>
            <a:ext cx="4029075" cy="544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079752"/>
      </p:ext>
    </p:extLst>
  </p:cSld>
  <p:clrMapOvr>
    <a:masterClrMapping/>
  </p:clrMapOvr>
  <p:transition>
    <p:fade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2286000" y="369794"/>
            <a:ext cx="6553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預訓練語言模型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66675" y="6842125"/>
            <a:ext cx="2438400" cy="244475"/>
          </a:xfrm>
        </p:spPr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11/16/2023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8172450" y="6842125"/>
            <a:ext cx="914400" cy="244475"/>
          </a:xfrm>
        </p:spPr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68</a:t>
            </a:fld>
            <a:endParaRPr kumimoji="0" lang="en-US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F1216D9E-C86D-79CD-21E3-AD03964D87A6}"/>
              </a:ext>
            </a:extLst>
          </p:cNvPr>
          <p:cNvSpPr txBox="1"/>
          <p:nvPr/>
        </p:nvSpPr>
        <p:spPr>
          <a:xfrm>
            <a:off x="533400" y="1501965"/>
            <a:ext cx="79248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雙向</a:t>
            </a:r>
            <a:r>
              <a:rPr lang="en-US" altLang="zh-TW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LSTM</a:t>
            </a: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的</a:t>
            </a:r>
            <a:r>
              <a:rPr lang="en-US" altLang="zh-TW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ELMO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Regressive</a:t>
            </a: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生成語言模型的</a:t>
            </a:r>
            <a:r>
              <a:rPr lang="en-US" altLang="zh-TW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GPT(OpenAI)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雙向</a:t>
            </a:r>
            <a:r>
              <a:rPr lang="en-US" altLang="zh-TW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Encoder</a:t>
            </a: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的</a:t>
            </a:r>
            <a:r>
              <a:rPr lang="en-US" altLang="zh-TW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BERT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Seq2seq</a:t>
            </a: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的</a:t>
            </a:r>
            <a:r>
              <a:rPr lang="en-US" altLang="zh-TW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BART</a:t>
            </a:r>
          </a:p>
        </p:txBody>
      </p:sp>
    </p:spTree>
    <p:extLst>
      <p:ext uri="{BB962C8B-B14F-4D97-AF65-F5344CB8AC3E}">
        <p14:creationId xmlns:p14="http://schemas.microsoft.com/office/powerpoint/2010/main" val="2344271589"/>
      </p:ext>
    </p:extLst>
  </p:cSld>
  <p:clrMapOvr>
    <a:masterClrMapping/>
  </p:clrMapOvr>
  <p:transition>
    <p:fade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sz="quarter" idx="11"/>
          </p:nvPr>
        </p:nvSpPr>
        <p:spPr>
          <a:xfrm>
            <a:off x="1371600" y="2933700"/>
            <a:ext cx="6648450" cy="990600"/>
          </a:xfrm>
        </p:spPr>
        <p:txBody>
          <a:bodyPr/>
          <a:lstStyle/>
          <a:p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預訓練語言模型的問題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01ACAA0C-883C-C966-1259-350A7E7B3BAD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11078AA6-C1A5-45A0-9956-BB8DA3AA2FCD}" type="datetime1">
              <a:rPr kumimoji="0" lang="en-US" altLang="zh-TW" sz="1200" smtClean="0">
                <a:solidFill>
                  <a:schemeClr val="tx2"/>
                </a:solidFill>
              </a:rPr>
              <a:t>11/16/2023</a:t>
            </a:fld>
            <a:endParaRPr kumimoji="0" 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59AC5A1-68ED-EBAF-3E35-202A7D82E38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69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713075956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sz="quarter" idx="11"/>
          </p:nvPr>
        </p:nvSpPr>
        <p:spPr>
          <a:xfrm>
            <a:off x="1828800" y="2933700"/>
            <a:ext cx="6172200" cy="990600"/>
          </a:xfrm>
        </p:spPr>
        <p:txBody>
          <a:bodyPr/>
          <a:lstStyle/>
          <a:p>
            <a:pPr algn="just"/>
            <a:r>
              <a:rPr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NLP</a:t>
            </a:r>
            <a:r>
              <a:rPr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基本單位：詞</a:t>
            </a:r>
            <a:endParaRPr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744468331"/>
      </p:ext>
    </p:extLst>
  </p:cSld>
  <p:clrMapOvr>
    <a:masterClrMapping/>
  </p:clrMapOvr>
  <p:transition>
    <p:fade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09600" y="1447800"/>
            <a:ext cx="792480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先有一個用自監督方式訓練出來的</a:t>
            </a:r>
            <a:r>
              <a:rPr kumimoji="1" lang="en-US" altLang="zh-TW" sz="3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PLM</a:t>
            </a: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然後用少量標註資料監督式學習微調</a:t>
            </a:r>
            <a:endParaRPr kumimoji="1" lang="en-US" altLang="zh-TW" sz="3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是一個專才模型，解決特定任務</a:t>
            </a:r>
            <a:endParaRPr kumimoji="1" lang="en-US" altLang="zh-TW" sz="3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已經具有</a:t>
            </a:r>
            <a:r>
              <a:rPr kumimoji="1" lang="en-US" altLang="zh-TW" sz="3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SOTA</a:t>
            </a:r>
            <a:r>
              <a:rPr kumimoji="1" lang="zh-TW" altLang="en-US" sz="3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的表現了</a:t>
            </a:r>
            <a:endParaRPr kumimoji="1" lang="en-US" altLang="zh-TW" sz="3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58775" indent="-358775">
              <a:buFont typeface="Arial" panose="020B0604020202020204" pitchFamily="34" charset="0"/>
              <a:buChar char="•"/>
            </a:pPr>
            <a:endParaRPr kumimoji="1" lang="en-US" altLang="zh-TW" sz="3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1437755" y="228600"/>
            <a:ext cx="67056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預訓練語言範式的問題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11/16/2023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70</a:t>
            </a:fld>
            <a:endParaRPr kumimoji="0" lang="en-US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44199093-2894-2DCF-F46E-6EF5AD22C6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077057"/>
            <a:ext cx="8429271" cy="1824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619095"/>
      </p:ext>
    </p:extLst>
  </p:cSld>
  <p:clrMapOvr>
    <a:masterClrMapping/>
  </p:clrMapOvr>
  <p:transition>
    <p:fade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09600" y="1447800"/>
            <a:ext cx="79248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微調任務的標註資料取得不容易</a:t>
            </a:r>
            <a:endParaRPr kumimoji="1" lang="en-US" altLang="zh-TW" sz="3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微調任務的標註資料不夠多，容易</a:t>
            </a:r>
            <a:r>
              <a:rPr kumimoji="1" lang="en-US" altLang="zh-TW" sz="3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overfit</a:t>
            </a: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很多時候資料很少，甚至根本沒有資料</a:t>
            </a:r>
            <a:endParaRPr kumimoji="1" lang="en-US" altLang="zh-TW" sz="3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每一個下游任務還要帶一個大模型</a:t>
            </a:r>
            <a:endParaRPr kumimoji="1" lang="en-US" altLang="zh-TW" sz="3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1437755" y="228600"/>
            <a:ext cx="67056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預訓練語言範式的問題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11/16/2023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71</a:t>
            </a:fld>
            <a:endParaRPr kumimoji="0" lang="en-US" dirty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7B9F2ADD-AF32-FDE8-50D4-F2FC48E40B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962400"/>
            <a:ext cx="8077200" cy="1309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661335"/>
      </p:ext>
    </p:extLst>
  </p:cSld>
  <p:clrMapOvr>
    <a:masterClrMapping/>
  </p:clrMapOvr>
  <p:transition>
    <p:fade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09600" y="1447800"/>
            <a:ext cx="7924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en-US" altLang="zh-TW" sz="3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LLM</a:t>
            </a:r>
            <a:r>
              <a:rPr kumimoji="1" lang="zh-TW" altLang="en-US" sz="3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的出現，參數量爆炸性成長</a:t>
            </a:r>
            <a:endParaRPr kumimoji="1" lang="en-US" altLang="zh-TW" sz="3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預訓練</a:t>
            </a:r>
            <a:r>
              <a:rPr kumimoji="1" lang="en-US" altLang="zh-TW" sz="3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+</a:t>
            </a:r>
            <a:r>
              <a:rPr kumimoji="1" lang="zh-TW" altLang="en-US" sz="3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微調，還是要更動所有</a:t>
            </a:r>
            <a:r>
              <a:rPr kumimoji="1" lang="en-US" altLang="zh-TW" sz="3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PLM</a:t>
            </a:r>
            <a:r>
              <a:rPr kumimoji="1" lang="zh-TW" altLang="en-US" sz="3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的參數</a:t>
            </a:r>
            <a:endParaRPr kumimoji="1" lang="en-US" altLang="zh-TW" sz="3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沒有人有這個運算資源作微調</a:t>
            </a:r>
            <a:r>
              <a:rPr kumimoji="1" lang="en-US" altLang="zh-TW" sz="3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</a:t>
            </a:r>
            <a:r>
              <a:rPr kumimoji="1" lang="zh-TW" altLang="en-US" sz="3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有方法解</a:t>
            </a:r>
            <a:r>
              <a:rPr kumimoji="1" lang="en-US" altLang="zh-TW" sz="3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)</a:t>
            </a: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1437755" y="228600"/>
            <a:ext cx="67056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預訓練語言範式的問題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11/16/2023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72</a:t>
            </a:fld>
            <a:endParaRPr kumimoji="0" 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6D20E58-7B4A-D260-8DCD-B50EEE6A09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6855" y="3153728"/>
            <a:ext cx="5867400" cy="3300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271502"/>
      </p:ext>
    </p:extLst>
  </p:cSld>
  <p:clrMapOvr>
    <a:masterClrMapping/>
  </p:clrMapOvr>
  <p:transition>
    <p:fade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25BAF321-E7A3-331E-562A-2BCC7BC894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5760"/>
            <a:ext cx="9144000" cy="5046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578609"/>
      </p:ext>
    </p:extLst>
  </p:cSld>
  <p:clrMapOvr>
    <a:masterClrMapping/>
  </p:clrMapOvr>
  <p:transition>
    <p:fade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sz="quarter" idx="11"/>
          </p:nvPr>
        </p:nvSpPr>
        <p:spPr>
          <a:xfrm>
            <a:off x="2667000" y="3048000"/>
            <a:ext cx="4724400" cy="990600"/>
          </a:xfrm>
        </p:spPr>
        <p:txBody>
          <a:bodyPr/>
          <a:lstStyle/>
          <a:p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大型語言模型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01ACAA0C-883C-C966-1259-350A7E7B3BAD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11078AA6-C1A5-45A0-9956-BB8DA3AA2FCD}" type="datetime1">
              <a:rPr kumimoji="0" lang="en-US" altLang="zh-TW" sz="1200" smtClean="0">
                <a:solidFill>
                  <a:schemeClr val="tx2"/>
                </a:solidFill>
              </a:rPr>
              <a:t>11/16/2023</a:t>
            </a:fld>
            <a:endParaRPr kumimoji="0" 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59AC5A1-68ED-EBAF-3E35-202A7D82E38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74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885446376"/>
      </p:ext>
    </p:extLst>
  </p:cSld>
  <p:clrMapOvr>
    <a:masterClrMapping/>
  </p:clrMapOvr>
  <p:transition>
    <p:fade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2590800" y="304800"/>
            <a:ext cx="39624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大型語言模型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66675" y="6842125"/>
            <a:ext cx="2438400" cy="244475"/>
          </a:xfrm>
        </p:spPr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11/16/2023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8172450" y="6842125"/>
            <a:ext cx="914400" cy="244475"/>
          </a:xfrm>
        </p:spPr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75</a:t>
            </a:fld>
            <a:endParaRPr kumimoji="0" lang="en-US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F1216D9E-C86D-79CD-21E3-AD03964D87A6}"/>
              </a:ext>
            </a:extLst>
          </p:cNvPr>
          <p:cNvSpPr txBox="1"/>
          <p:nvPr/>
        </p:nvSpPr>
        <p:spPr>
          <a:xfrm>
            <a:off x="533400" y="1501965"/>
            <a:ext cx="7924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2020</a:t>
            </a: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年</a:t>
            </a:r>
            <a:r>
              <a:rPr lang="en-US" altLang="zh-TW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OpenAI</a:t>
            </a: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的</a:t>
            </a:r>
            <a:r>
              <a:rPr lang="en-US" altLang="zh-TW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GPT-3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1750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億個參數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相較於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BERT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億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GPT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-3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的語料庫約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45TB</a:t>
            </a:r>
            <a:endParaRPr lang="en-US" altLang="zh-TW" sz="3200" b="0" i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AFF413EC-1E61-393B-E3CF-C4CAA17128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87" y="3352800"/>
            <a:ext cx="8886825" cy="295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623814"/>
      </p:ext>
    </p:extLst>
  </p:cSld>
  <p:clrMapOvr>
    <a:masterClrMapping/>
  </p:clrMapOvr>
  <p:transition>
    <p:fade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2563502" y="121892"/>
            <a:ext cx="56388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4800" b="1" i="0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11/16/2023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76</a:t>
            </a:fld>
            <a:endParaRPr kumimoji="0" lang="en-US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239F4765-696B-A3CB-F5F6-467DA0D494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004" y="1752600"/>
            <a:ext cx="8981074" cy="3352800"/>
          </a:xfrm>
          <a:prstGeom prst="rect">
            <a:avLst/>
          </a:prstGeom>
        </p:spPr>
      </p:pic>
      <p:sp>
        <p:nvSpPr>
          <p:cNvPr id="2" name="文字版面配置區 2">
            <a:extLst>
              <a:ext uri="{FF2B5EF4-FFF2-40B4-BE49-F238E27FC236}">
                <a16:creationId xmlns:a16="http://schemas.microsoft.com/office/drawing/2014/main" id="{E5481BB3-134B-7BAC-3811-BE729CC24871}"/>
              </a:ext>
            </a:extLst>
          </p:cNvPr>
          <p:cNvSpPr txBox="1">
            <a:spLocks/>
          </p:cNvSpPr>
          <p:nvPr/>
        </p:nvSpPr>
        <p:spPr>
          <a:xfrm>
            <a:off x="2438400" y="250585"/>
            <a:ext cx="5410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ChatGPT</a:t>
            </a: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的參數</a:t>
            </a:r>
          </a:p>
        </p:txBody>
      </p:sp>
    </p:spTree>
    <p:extLst>
      <p:ext uri="{BB962C8B-B14F-4D97-AF65-F5344CB8AC3E}">
        <p14:creationId xmlns:p14="http://schemas.microsoft.com/office/powerpoint/2010/main" val="986810544"/>
      </p:ext>
    </p:extLst>
  </p:cSld>
  <p:clrMapOvr>
    <a:masterClrMapping/>
  </p:clrMapOvr>
  <p:transition>
    <p:fade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2563502" y="121892"/>
            <a:ext cx="56388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4800" b="1" i="0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11/16/2023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77</a:t>
            </a:fld>
            <a:endParaRPr kumimoji="0" 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9DF60B0-22BA-9DB2-4251-B7DB5D462F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1524000"/>
            <a:ext cx="8242953" cy="4724400"/>
          </a:xfrm>
          <a:prstGeom prst="rect">
            <a:avLst/>
          </a:prstGeom>
        </p:spPr>
      </p:pic>
      <p:sp>
        <p:nvSpPr>
          <p:cNvPr id="2" name="文字版面配置區 2">
            <a:extLst>
              <a:ext uri="{FF2B5EF4-FFF2-40B4-BE49-F238E27FC236}">
                <a16:creationId xmlns:a16="http://schemas.microsoft.com/office/drawing/2014/main" id="{02BC5F98-B3EC-D6B0-2F3F-E909F81E1F90}"/>
              </a:ext>
            </a:extLst>
          </p:cNvPr>
          <p:cNvSpPr txBox="1">
            <a:spLocks/>
          </p:cNvSpPr>
          <p:nvPr/>
        </p:nvSpPr>
        <p:spPr>
          <a:xfrm>
            <a:off x="2438400" y="250585"/>
            <a:ext cx="5410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ChatGPT</a:t>
            </a: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的參數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2D58633-1A99-C569-A4CA-F79CE3A59232}"/>
              </a:ext>
            </a:extLst>
          </p:cNvPr>
          <p:cNvSpPr txBox="1"/>
          <p:nvPr/>
        </p:nvSpPr>
        <p:spPr>
          <a:xfrm>
            <a:off x="533400" y="1143000"/>
            <a:ext cx="175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此為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BLOOM)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215199880"/>
      </p:ext>
    </p:extLst>
  </p:cSld>
  <p:clrMapOvr>
    <a:masterClrMapping/>
  </p:clrMapOvr>
  <p:transition>
    <p:fade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2563502" y="121892"/>
            <a:ext cx="56388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4800" b="1" i="0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11/16/2023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78</a:t>
            </a:fld>
            <a:endParaRPr kumimoji="0" 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9391F30-EE34-8B59-4A1F-81C4AC1013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752600"/>
            <a:ext cx="7086600" cy="4301032"/>
          </a:xfrm>
          <a:prstGeom prst="rect">
            <a:avLst/>
          </a:prstGeom>
        </p:spPr>
      </p:pic>
      <p:sp>
        <p:nvSpPr>
          <p:cNvPr id="2" name="文字版面配置區 2">
            <a:extLst>
              <a:ext uri="{FF2B5EF4-FFF2-40B4-BE49-F238E27FC236}">
                <a16:creationId xmlns:a16="http://schemas.microsoft.com/office/drawing/2014/main" id="{40482D72-A3C4-0D5F-8679-DB9C5B10959D}"/>
              </a:ext>
            </a:extLst>
          </p:cNvPr>
          <p:cNvSpPr txBox="1">
            <a:spLocks/>
          </p:cNvSpPr>
          <p:nvPr/>
        </p:nvSpPr>
        <p:spPr>
          <a:xfrm>
            <a:off x="2438400" y="250585"/>
            <a:ext cx="5410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ChatGPT</a:t>
            </a: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的參數</a:t>
            </a:r>
          </a:p>
        </p:txBody>
      </p:sp>
    </p:spTree>
    <p:extLst>
      <p:ext uri="{BB962C8B-B14F-4D97-AF65-F5344CB8AC3E}">
        <p14:creationId xmlns:p14="http://schemas.microsoft.com/office/powerpoint/2010/main" val="1023745706"/>
      </p:ext>
    </p:extLst>
  </p:cSld>
  <p:clrMapOvr>
    <a:masterClrMapping/>
  </p:clrMapOvr>
  <p:transition>
    <p:fade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DBA279A0-C5F1-278C-D6DA-EFCDDD720A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1336489"/>
            <a:ext cx="7467600" cy="5147497"/>
          </a:xfrm>
          <a:prstGeom prst="rect">
            <a:avLst/>
          </a:prstGeom>
        </p:spPr>
      </p:pic>
      <p:grpSp>
        <p:nvGrpSpPr>
          <p:cNvPr id="10" name="群組 9">
            <a:extLst>
              <a:ext uri="{FF2B5EF4-FFF2-40B4-BE49-F238E27FC236}">
                <a16:creationId xmlns:a16="http://schemas.microsoft.com/office/drawing/2014/main" id="{9F2E0C5A-F96F-34A2-C91D-E3E6D915EADD}"/>
              </a:ext>
            </a:extLst>
          </p:cNvPr>
          <p:cNvGrpSpPr/>
          <p:nvPr/>
        </p:nvGrpSpPr>
        <p:grpSpPr>
          <a:xfrm>
            <a:off x="7047572" y="3910238"/>
            <a:ext cx="1234800" cy="708840"/>
            <a:chOff x="7047572" y="3910238"/>
            <a:chExt cx="1234800" cy="708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8" name="筆跡 7">
                  <a:extLst>
                    <a:ext uri="{FF2B5EF4-FFF2-40B4-BE49-F238E27FC236}">
                      <a16:creationId xmlns:a16="http://schemas.microsoft.com/office/drawing/2014/main" id="{91FB894C-BDD8-0A9A-EA0B-A0D44F459743}"/>
                    </a:ext>
                  </a:extLst>
                </p14:cNvPr>
                <p14:cNvContentPartPr/>
                <p14:nvPr/>
              </p14:nvContentPartPr>
              <p14:xfrm>
                <a:off x="7047572" y="3910238"/>
                <a:ext cx="1234800" cy="708840"/>
              </p14:xfrm>
            </p:contentPart>
          </mc:Choice>
          <mc:Fallback xmlns="">
            <p:pic>
              <p:nvPicPr>
                <p:cNvPr id="8" name="筆跡 7">
                  <a:extLst>
                    <a:ext uri="{FF2B5EF4-FFF2-40B4-BE49-F238E27FC236}">
                      <a16:creationId xmlns:a16="http://schemas.microsoft.com/office/drawing/2014/main" id="{91FB894C-BDD8-0A9A-EA0B-A0D44F459743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029932" y="3892598"/>
                  <a:ext cx="1270440" cy="74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9" name="筆跡 8">
                  <a:extLst>
                    <a:ext uri="{FF2B5EF4-FFF2-40B4-BE49-F238E27FC236}">
                      <a16:creationId xmlns:a16="http://schemas.microsoft.com/office/drawing/2014/main" id="{AA67812A-3FFF-7A51-D65C-F767E685A0BF}"/>
                    </a:ext>
                  </a:extLst>
                </p14:cNvPr>
                <p14:cNvContentPartPr/>
                <p14:nvPr/>
              </p14:nvContentPartPr>
              <p14:xfrm>
                <a:off x="7532492" y="4477598"/>
                <a:ext cx="263880" cy="24840"/>
              </p14:xfrm>
            </p:contentPart>
          </mc:Choice>
          <mc:Fallback xmlns="">
            <p:pic>
              <p:nvPicPr>
                <p:cNvPr id="9" name="筆跡 8">
                  <a:extLst>
                    <a:ext uri="{FF2B5EF4-FFF2-40B4-BE49-F238E27FC236}">
                      <a16:creationId xmlns:a16="http://schemas.microsoft.com/office/drawing/2014/main" id="{AA67812A-3FFF-7A51-D65C-F767E685A0BF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514852" y="4459958"/>
                  <a:ext cx="299520" cy="604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2" name="文字版面配置區 2">
            <a:extLst>
              <a:ext uri="{FF2B5EF4-FFF2-40B4-BE49-F238E27FC236}">
                <a16:creationId xmlns:a16="http://schemas.microsoft.com/office/drawing/2014/main" id="{B1266FF5-8FB7-5CF8-EC59-DFCE093BF65E}"/>
              </a:ext>
            </a:extLst>
          </p:cNvPr>
          <p:cNvSpPr txBox="1">
            <a:spLocks/>
          </p:cNvSpPr>
          <p:nvPr/>
        </p:nvSpPr>
        <p:spPr>
          <a:xfrm>
            <a:off x="2438400" y="250585"/>
            <a:ext cx="5410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ChatGPT</a:t>
            </a: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的參數</a:t>
            </a:r>
          </a:p>
        </p:txBody>
      </p:sp>
    </p:spTree>
    <p:extLst>
      <p:ext uri="{BB962C8B-B14F-4D97-AF65-F5344CB8AC3E}">
        <p14:creationId xmlns:p14="http://schemas.microsoft.com/office/powerpoint/2010/main" val="902362217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7C3C3EDC-493A-9558-D2FF-5CF0114FFC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350" y="1143000"/>
            <a:ext cx="8607299" cy="4843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896642"/>
      </p:ext>
    </p:extLst>
  </p:cSld>
  <p:clrMapOvr>
    <a:masterClrMapping/>
  </p:clrMapOvr>
  <p:transition>
    <p:fade/>
  </p:transition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2563502" y="121892"/>
            <a:ext cx="56388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4800" b="1" i="0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11/16/2023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80</a:t>
            </a:fld>
            <a:endParaRPr kumimoji="0" 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E35EAFBA-D6EB-489D-B884-E82FC9A900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207406"/>
            <a:ext cx="7391400" cy="5543550"/>
          </a:xfrm>
          <a:prstGeom prst="rect">
            <a:avLst/>
          </a:prstGeom>
        </p:spPr>
      </p:pic>
      <p:sp>
        <p:nvSpPr>
          <p:cNvPr id="2" name="文字版面配置區 2">
            <a:extLst>
              <a:ext uri="{FF2B5EF4-FFF2-40B4-BE49-F238E27FC236}">
                <a16:creationId xmlns:a16="http://schemas.microsoft.com/office/drawing/2014/main" id="{7F712D7D-B009-172C-BD6C-1EB396BE9918}"/>
              </a:ext>
            </a:extLst>
          </p:cNvPr>
          <p:cNvSpPr txBox="1">
            <a:spLocks/>
          </p:cNvSpPr>
          <p:nvPr/>
        </p:nvSpPr>
        <p:spPr>
          <a:xfrm>
            <a:off x="2438400" y="250585"/>
            <a:ext cx="5410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ChatGPT</a:t>
            </a: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的參數</a:t>
            </a:r>
          </a:p>
        </p:txBody>
      </p:sp>
    </p:spTree>
    <p:extLst>
      <p:ext uri="{BB962C8B-B14F-4D97-AF65-F5344CB8AC3E}">
        <p14:creationId xmlns:p14="http://schemas.microsoft.com/office/powerpoint/2010/main" val="3640228222"/>
      </p:ext>
    </p:extLst>
  </p:cSld>
  <p:clrMapOvr>
    <a:masterClrMapping/>
  </p:clrMapOvr>
  <p:transition>
    <p:fade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2563502" y="121892"/>
            <a:ext cx="56388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4800" b="1" i="0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11/16/2023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81</a:t>
            </a:fld>
            <a:endParaRPr kumimoji="0" 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FDC46B0-C2CF-1EAD-3962-8F10C81823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228457"/>
            <a:ext cx="7181850" cy="5386388"/>
          </a:xfrm>
          <a:prstGeom prst="rect">
            <a:avLst/>
          </a:prstGeom>
        </p:spPr>
      </p:pic>
      <p:sp>
        <p:nvSpPr>
          <p:cNvPr id="2" name="文字版面配置區 2">
            <a:extLst>
              <a:ext uri="{FF2B5EF4-FFF2-40B4-BE49-F238E27FC236}">
                <a16:creationId xmlns:a16="http://schemas.microsoft.com/office/drawing/2014/main" id="{8BC0CC5F-5682-6B20-58A8-B36A5251B4EC}"/>
              </a:ext>
            </a:extLst>
          </p:cNvPr>
          <p:cNvSpPr txBox="1">
            <a:spLocks/>
          </p:cNvSpPr>
          <p:nvPr/>
        </p:nvSpPr>
        <p:spPr>
          <a:xfrm>
            <a:off x="2286000" y="121892"/>
            <a:ext cx="5410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ChatGPT</a:t>
            </a: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的參數</a:t>
            </a:r>
          </a:p>
        </p:txBody>
      </p:sp>
    </p:spTree>
    <p:extLst>
      <p:ext uri="{BB962C8B-B14F-4D97-AF65-F5344CB8AC3E}">
        <p14:creationId xmlns:p14="http://schemas.microsoft.com/office/powerpoint/2010/main" val="3025226858"/>
      </p:ext>
    </p:extLst>
  </p:cSld>
  <p:clrMapOvr>
    <a:masterClrMapping/>
  </p:clrMapOvr>
  <p:transition>
    <p:fade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09600" y="1447800"/>
            <a:ext cx="7924800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大型語言模型（</a:t>
            </a:r>
            <a:r>
              <a:rPr kumimoji="1" lang="en-US" altLang="zh-TW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LLM</a:t>
            </a:r>
            <a:r>
              <a:rPr kumimoji="1" lang="zh-TW" altLang="en-US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）的訓練成本一次就要上看 </a:t>
            </a:r>
            <a:r>
              <a:rPr kumimoji="1" lang="en-US" altLang="zh-TW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200 </a:t>
            </a:r>
            <a:r>
              <a:rPr kumimoji="1" lang="zh-TW" altLang="en-US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萬美元至 </a:t>
            </a:r>
            <a:r>
              <a:rPr kumimoji="1" lang="en-US" altLang="zh-TW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1200 </a:t>
            </a:r>
            <a:r>
              <a:rPr kumimoji="1" lang="zh-TW" altLang="en-US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萬美元</a:t>
            </a:r>
            <a:endParaRPr kumimoji="1" lang="en-US" altLang="zh-TW" sz="3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en-US" altLang="zh-TW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ChatGPT </a:t>
            </a:r>
            <a:r>
              <a:rPr kumimoji="1" lang="zh-TW" altLang="en-US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運算生成一筆資訊的成本在 </a:t>
            </a:r>
            <a:r>
              <a:rPr kumimoji="1" lang="en-US" altLang="zh-TW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1.3 </a:t>
            </a:r>
            <a:r>
              <a:rPr kumimoji="1" lang="zh-TW" altLang="en-US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美分左右</a:t>
            </a:r>
            <a:endParaRPr kumimoji="1" lang="en-US" altLang="zh-TW" sz="3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傳統搜尋引擎的 </a:t>
            </a:r>
            <a:r>
              <a:rPr kumimoji="1" lang="en-US" altLang="zh-TW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3 – 4 </a:t>
            </a:r>
            <a:r>
              <a:rPr kumimoji="1" lang="zh-TW" altLang="en-US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倍</a:t>
            </a:r>
            <a:endParaRPr kumimoji="1" lang="en-US" altLang="zh-TW" sz="3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初期投入成本約為 </a:t>
            </a:r>
            <a:r>
              <a:rPr kumimoji="1" lang="en-US" altLang="zh-TW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8 </a:t>
            </a:r>
            <a:r>
              <a:rPr kumimoji="1" lang="zh-TW" altLang="en-US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億美元</a:t>
            </a:r>
            <a:endParaRPr kumimoji="1" lang="en-US" altLang="zh-TW" sz="3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每天電費更高達</a:t>
            </a:r>
            <a:r>
              <a:rPr kumimoji="1" lang="en-US" altLang="zh-TW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500</a:t>
            </a:r>
            <a:r>
              <a:rPr kumimoji="1" lang="zh-TW" altLang="en-US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萬美元左右</a:t>
            </a:r>
            <a:endParaRPr kumimoji="1" lang="en-US" altLang="zh-TW" sz="3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將目前的 </a:t>
            </a:r>
            <a:r>
              <a:rPr kumimoji="1" lang="en-US" altLang="zh-TW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ChatGPT </a:t>
            </a:r>
            <a:r>
              <a:rPr kumimoji="1" lang="zh-TW" altLang="en-US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部署到</a:t>
            </a:r>
            <a:r>
              <a:rPr kumimoji="1" lang="en-US" altLang="zh-TW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Google</a:t>
            </a:r>
            <a:r>
              <a:rPr kumimoji="1" lang="zh-TW" altLang="en-US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進行的每次搜尋中，需要 </a:t>
            </a:r>
            <a:r>
              <a:rPr kumimoji="1" lang="en-US" altLang="zh-TW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512820.51 </a:t>
            </a:r>
            <a:r>
              <a:rPr kumimoji="1" lang="zh-TW" altLang="en-US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台 </a:t>
            </a:r>
            <a:r>
              <a:rPr kumimoji="1" lang="en-US" altLang="zh-TW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A100 HGX </a:t>
            </a:r>
            <a:r>
              <a:rPr kumimoji="1" lang="zh-TW" altLang="en-US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伺服器和總共 </a:t>
            </a:r>
            <a:r>
              <a:rPr kumimoji="1" lang="en-US" altLang="zh-TW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4102568 </a:t>
            </a:r>
            <a:r>
              <a:rPr kumimoji="1" lang="zh-TW" altLang="en-US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個 </a:t>
            </a:r>
            <a:r>
              <a:rPr kumimoji="1" lang="en-US" altLang="zh-TW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A100 GPU</a:t>
            </a: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只有微軟養得起！</a:t>
            </a:r>
            <a:endParaRPr kumimoji="1" lang="en-US" altLang="zh-TW" sz="3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2209800" y="54165"/>
            <a:ext cx="56388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ChatGPT</a:t>
            </a: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的成本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11/16/2023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82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787301146"/>
      </p:ext>
    </p:extLst>
  </p:cSld>
  <p:clrMapOvr>
    <a:masterClrMapping/>
  </p:clrMapOvr>
  <p:transition>
    <p:fade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09600" y="1295400"/>
            <a:ext cx="79248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參數量過於巨大，需要非常大的運算資源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原來</a:t>
            </a:r>
            <a:r>
              <a:rPr kumimoji="1" lang="zh-TW" altLang="en-US" sz="3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預訓練</a:t>
            </a:r>
            <a:r>
              <a:rPr kumimoji="1" lang="en-US" altLang="zh-TW" sz="3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+</a:t>
            </a:r>
            <a:r>
              <a:rPr kumimoji="1" lang="zh-TW" altLang="en-US" sz="3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微調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的範式不再適用，因為微調需要改變預訓練模型的參數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(LORA)</a:t>
            </a: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每一個下游任務都需要保留來的大模型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358775" indent="-358775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新一代的範式將會是以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Prompt</a:t>
            </a: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為主，稱之為</a:t>
            </a:r>
            <a:r>
              <a:rPr kumimoji="1"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Prompt base learning</a:t>
            </a: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1600200" y="54165"/>
            <a:ext cx="67818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大型語言模型的新範式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11/16/2023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83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846271203"/>
      </p:ext>
    </p:extLst>
  </p:cSld>
  <p:clrMapOvr>
    <a:masterClrMapping/>
  </p:clrMapOvr>
  <p:transition>
    <p:fade/>
  </p:transition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9EC5C16A-ED2C-76F3-B83B-621507CFBC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276" y="990600"/>
            <a:ext cx="8915400" cy="5015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182804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E72F7461-A9AF-B7A1-0721-E964240514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143000"/>
            <a:ext cx="8607299" cy="4843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537095"/>
      </p:ext>
    </p:extLst>
  </p:cSld>
  <p:clrMapOvr>
    <a:masterClrMapping/>
  </p:clrMapOvr>
  <p:transition>
    <p:fade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古典相簿">
  <a:themeElements>
    <a:clrScheme name="Technic">
      <a:dk1>
        <a:sysClr val="windowText" lastClr="000000"/>
      </a:dk1>
      <a:lt1>
        <a:sysClr val="window" lastClr="FFFFFF"/>
      </a:lt1>
      <a:dk2>
        <a:srgbClr val="3B3B3B"/>
      </a:dk2>
      <a:lt2>
        <a:srgbClr val="D4D2D0"/>
      </a:lt2>
      <a:accent1>
        <a:srgbClr val="6EA0B0"/>
      </a:accent1>
      <a:accent2>
        <a:srgbClr val="CCAF0A"/>
      </a:accent2>
      <a:accent3>
        <a:srgbClr val="8D89A4"/>
      </a:accent3>
      <a:accent4>
        <a:srgbClr val="748560"/>
      </a:accent4>
      <a:accent5>
        <a:srgbClr val="9E9273"/>
      </a:accent5>
      <a:accent6>
        <a:srgbClr val="7E848D"/>
      </a:accent6>
      <a:hlink>
        <a:srgbClr val="00C8C3"/>
      </a:hlink>
      <a:folHlink>
        <a:srgbClr val="A116E0"/>
      </a:folHlink>
    </a:clrScheme>
    <a:fontScheme name="Oriel">
      <a:majorFont>
        <a:latin typeface="Century Schoolbook"/>
        <a:ea typeface=""/>
        <a:cs typeface=""/>
        <a:font script="Jpan" typeface="ＭＳ Ｐ明朝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entury Schoolbook"/>
        <a:ea typeface=""/>
        <a:cs typeface=""/>
        <a:font script="Jpan" typeface="ＭＳ Ｐ明朝"/>
        <a:font script="Hang" typeface="휴먼매직체"/>
        <a:font script="Hans" typeface="宋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Trek">
      <a:fillStyleLst>
        <a:solidFill>
          <a:schemeClr val="phClr"/>
        </a:solidFill>
        <a:gradFill rotWithShape="1">
          <a:gsLst>
            <a:gs pos="0">
              <a:schemeClr val="phClr">
                <a:tint val="30000"/>
                <a:satMod val="250000"/>
              </a:schemeClr>
            </a:gs>
            <a:gs pos="72000">
              <a:schemeClr val="phClr">
                <a:tint val="75000"/>
                <a:satMod val="210000"/>
              </a:schemeClr>
            </a:gs>
            <a:gs pos="100000">
              <a:schemeClr val="phClr">
                <a:tint val="85000"/>
                <a:satMod val="21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5000"/>
                <a:shade val="85000"/>
                <a:satMod val="230000"/>
              </a:schemeClr>
            </a:gs>
            <a:gs pos="25000">
              <a:schemeClr val="phClr">
                <a:tint val="90000"/>
                <a:shade val="70000"/>
                <a:satMod val="220000"/>
              </a:schemeClr>
            </a:gs>
            <a:gs pos="50000">
              <a:schemeClr val="phClr">
                <a:tint val="90000"/>
                <a:shade val="58000"/>
                <a:satMod val="225000"/>
              </a:schemeClr>
            </a:gs>
            <a:gs pos="65000">
              <a:schemeClr val="phClr">
                <a:tint val="90000"/>
                <a:shade val="58000"/>
                <a:satMod val="225000"/>
              </a:schemeClr>
            </a:gs>
            <a:gs pos="80000">
              <a:schemeClr val="phClr">
                <a:tint val="90000"/>
                <a:shade val="69000"/>
                <a:satMod val="220000"/>
              </a:schemeClr>
            </a:gs>
            <a:gs pos="100000">
              <a:schemeClr val="phClr">
                <a:tint val="77000"/>
                <a:shade val="80000"/>
                <a:satMod val="230000"/>
              </a:schemeClr>
            </a:gs>
          </a:gsLst>
          <a:lin ang="5400000" scaled="1"/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>
            <a:bevelT w="10000" h="10000"/>
          </a:sp3d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bliqueTopLeft" fov="600000">
              <a:rot lat="0" lon="0" rev="0"/>
            </a:camera>
            <a:lightRig rig="balanced" dir="t">
              <a:rot lat="0" lon="0" rev="19200000"/>
            </a:lightRig>
          </a:scene3d>
          <a:sp3d contourW="12700" prstMaterial="matte">
            <a:bevelT w="60000" h="50800"/>
            <a:contourClr>
              <a:schemeClr val="phClr">
                <a:shade val="60000"/>
                <a:satMod val="11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70000"/>
                <a:satMod val="350000"/>
              </a:schemeClr>
            </a:gs>
          </a:gsLst>
          <a:path path="circle">
            <a:fillToRect l="51000" t="-20000" r="20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25000"/>
                <a:satMod val="350000"/>
              </a:schemeClr>
              <a:schemeClr val="phClr">
                <a:tint val="83000"/>
                <a:satMod val="115000"/>
              </a:schemeClr>
            </a:duotone>
          </a:blip>
          <a:tile tx="0" ty="0" sx="120000" sy="120000" flip="xy" algn="t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Grek" typeface=""/>
        <a:font script="Cyrl" typeface=""/>
        <a:font script="Jpan" typeface="ＭＳ Ｐゴシック"/>
        <a:font script="Hang" typeface="맑은 고딕"/>
        <a:font script="Hans" typeface="宋体"/>
        <a:font script="Hant" typeface="微軟正黑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Grek" typeface=""/>
        <a:font script="Cyrl"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98000"/>
                <a:satMod val="300000"/>
              </a:schemeClr>
            </a:gs>
            <a:gs pos="25000">
              <a:schemeClr val="phClr">
                <a:tint val="37000"/>
                <a:shade val="98000"/>
                <a:satMod val="300000"/>
              </a:schemeClr>
            </a:gs>
            <a:gs pos="100000">
              <a:schemeClr val="phClr">
                <a:tint val="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75000"/>
                <a:satMod val="160000"/>
              </a:schemeClr>
            </a:gs>
            <a:gs pos="62000">
              <a:schemeClr val="phClr">
                <a:satMod val="125000"/>
              </a:schemeClr>
            </a:gs>
            <a:gs pos="100000">
              <a:schemeClr val="phClr">
                <a:tint val="80000"/>
                <a:satMod val="140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4925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>
              <a:srgbClr val="000000">
                <a:alpha val="45882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contourW="12700" prstMaterial="powder">
            <a:bevelT h="50800"/>
            <a:contourClr>
              <a:schemeClr val="phClr"/>
            </a:contourClr>
          </a:sp3d>
        </a:effectStyle>
        <a:effectStyle>
          <a:effectLst>
            <a:reflection blurRad="12700" stA="25000" endPos="28000" dist="38100" dir="5400000" sy="-100000"/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>
            <a:bevelT w="139700" h="381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75000"/>
                <a:satMod val="250000"/>
              </a:schemeClr>
            </a:gs>
            <a:gs pos="20000">
              <a:schemeClr val="phClr">
                <a:shade val="85000"/>
                <a:satMod val="175000"/>
              </a:schemeClr>
            </a:gs>
            <a:gs pos="100000">
              <a:schemeClr val="phClr">
                <a:tint val="70000"/>
                <a:satMod val="17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0000"/>
                <a:satMod val="145000"/>
              </a:schemeClr>
            </a:gs>
            <a:gs pos="30000">
              <a:schemeClr val="phClr">
                <a:shade val="65000"/>
                <a:satMod val="155000"/>
              </a:schemeClr>
            </a:gs>
            <a:gs pos="100000">
              <a:schemeClr val="phClr">
                <a:tint val="60000"/>
                <a:satMod val="170000"/>
              </a:schemeClr>
            </a:gs>
          </a:gsLst>
          <a:lin ang="16200000" scaled="1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Grek" typeface=""/>
        <a:font script="Cyrl" typeface=""/>
        <a:font script="Jpan" typeface="ＭＳ Ｐゴシック"/>
        <a:font script="Hang" typeface="맑은 고딕"/>
        <a:font script="Hans" typeface="宋体"/>
        <a:font script="Hant" typeface="微軟正黑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Grek" typeface=""/>
        <a:font script="Cyrl"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98000"/>
                <a:satMod val="300000"/>
              </a:schemeClr>
            </a:gs>
            <a:gs pos="25000">
              <a:schemeClr val="phClr">
                <a:tint val="37000"/>
                <a:shade val="98000"/>
                <a:satMod val="300000"/>
              </a:schemeClr>
            </a:gs>
            <a:gs pos="100000">
              <a:schemeClr val="phClr">
                <a:tint val="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75000"/>
                <a:satMod val="160000"/>
              </a:schemeClr>
            </a:gs>
            <a:gs pos="62000">
              <a:schemeClr val="phClr">
                <a:satMod val="125000"/>
              </a:schemeClr>
            </a:gs>
            <a:gs pos="100000">
              <a:schemeClr val="phClr">
                <a:tint val="80000"/>
                <a:satMod val="140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4925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>
              <a:srgbClr val="000000">
                <a:alpha val="45882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contourW="12700" prstMaterial="powder">
            <a:bevelT h="50800"/>
            <a:contourClr>
              <a:schemeClr val="phClr"/>
            </a:contourClr>
          </a:sp3d>
        </a:effectStyle>
        <a:effectStyle>
          <a:effectLst>
            <a:reflection blurRad="12700" stA="25000" endPos="28000" dist="38100" dir="5400000" sy="-100000"/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>
            <a:bevelT w="139700" h="381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75000"/>
                <a:satMod val="250000"/>
              </a:schemeClr>
            </a:gs>
            <a:gs pos="20000">
              <a:schemeClr val="phClr">
                <a:shade val="85000"/>
                <a:satMod val="175000"/>
              </a:schemeClr>
            </a:gs>
            <a:gs pos="100000">
              <a:schemeClr val="phClr">
                <a:tint val="70000"/>
                <a:satMod val="17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0000"/>
                <a:satMod val="145000"/>
              </a:schemeClr>
            </a:gs>
            <a:gs pos="30000">
              <a:schemeClr val="phClr">
                <a:shade val="65000"/>
                <a:satMod val="155000"/>
              </a:schemeClr>
            </a:gs>
            <a:gs pos="100000">
              <a:schemeClr val="phClr">
                <a:tint val="60000"/>
                <a:satMod val="170000"/>
              </a:schemeClr>
            </a:gs>
          </a:gsLst>
          <a:lin ang="16200000" scaled="1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古典相簿.potx</Template>
  <TotalTime>0</TotalTime>
  <Words>3148</Words>
  <Application>Microsoft Office PowerPoint</Application>
  <PresentationFormat>如螢幕大小 (4:3)</PresentationFormat>
  <Paragraphs>440</Paragraphs>
  <Slides>84</Slides>
  <Notes>68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84</vt:i4>
      </vt:variant>
    </vt:vector>
  </HeadingPairs>
  <TitlesOfParts>
    <vt:vector size="92" baseType="lpstr">
      <vt:lpstr>Linux Libertine</vt:lpstr>
      <vt:lpstr>微軟正黑體</vt:lpstr>
      <vt:lpstr>新細明體</vt:lpstr>
      <vt:lpstr>標楷體</vt:lpstr>
      <vt:lpstr>Arial</vt:lpstr>
      <vt:lpstr>Calibri</vt:lpstr>
      <vt:lpstr>Century Schoolbook</vt:lpstr>
      <vt:lpstr>古典相簿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modified xsi:type="dcterms:W3CDTF">2023-11-16T15:57:30Z</dcterms:modified>
</cp:coreProperties>
</file>